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359" r:id="rId3"/>
    <p:sldId id="362" r:id="rId4"/>
    <p:sldId id="361" r:id="rId5"/>
    <p:sldId id="363" r:id="rId6"/>
    <p:sldId id="364" r:id="rId7"/>
    <p:sldId id="365" r:id="rId8"/>
    <p:sldId id="367" r:id="rId9"/>
    <p:sldId id="368" r:id="rId10"/>
    <p:sldId id="375" r:id="rId11"/>
    <p:sldId id="369" r:id="rId12"/>
    <p:sldId id="370" r:id="rId13"/>
    <p:sldId id="377" r:id="rId14"/>
    <p:sldId id="404" r:id="rId15"/>
    <p:sldId id="405" r:id="rId16"/>
    <p:sldId id="406" r:id="rId17"/>
    <p:sldId id="407" r:id="rId18"/>
    <p:sldId id="305" r:id="rId19"/>
    <p:sldId id="376" r:id="rId20"/>
    <p:sldId id="336" r:id="rId21"/>
    <p:sldId id="314" r:id="rId22"/>
    <p:sldId id="312" r:id="rId23"/>
    <p:sldId id="311" r:id="rId24"/>
    <p:sldId id="378" r:id="rId25"/>
    <p:sldId id="338" r:id="rId26"/>
    <p:sldId id="327" r:id="rId27"/>
    <p:sldId id="330" r:id="rId28"/>
    <p:sldId id="331" r:id="rId29"/>
    <p:sldId id="321" r:id="rId30"/>
    <p:sldId id="324" r:id="rId31"/>
    <p:sldId id="313" r:id="rId32"/>
    <p:sldId id="332" r:id="rId33"/>
    <p:sldId id="335" r:id="rId34"/>
    <p:sldId id="326" r:id="rId35"/>
    <p:sldId id="307" r:id="rId36"/>
    <p:sldId id="309" r:id="rId37"/>
    <p:sldId id="334" r:id="rId38"/>
    <p:sldId id="316" r:id="rId39"/>
    <p:sldId id="317" r:id="rId40"/>
    <p:sldId id="315" r:id="rId41"/>
    <p:sldId id="337" r:id="rId42"/>
    <p:sldId id="325" r:id="rId43"/>
    <p:sldId id="328" r:id="rId44"/>
    <p:sldId id="398" r:id="rId45"/>
    <p:sldId id="399" r:id="rId46"/>
    <p:sldId id="400" r:id="rId47"/>
    <p:sldId id="401" r:id="rId48"/>
    <p:sldId id="402" r:id="rId49"/>
    <p:sldId id="403" r:id="rId50"/>
    <p:sldId id="333" r:id="rId51"/>
    <p:sldId id="265"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988" autoAdjust="0"/>
  </p:normalViewPr>
  <p:slideViewPr>
    <p:cSldViewPr>
      <p:cViewPr varScale="1">
        <p:scale>
          <a:sx n="120" d="100"/>
          <a:sy n="120" d="100"/>
        </p:scale>
        <p:origin x="-13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4C3DE5A-F004-434E-8F1C-7F45312B2730}" type="datetimeFigureOut">
              <a:rPr lang="en-US" smtClean="0"/>
              <a:pPr/>
              <a:t>7/14/2011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C7BDFCF-634E-4E05-92E5-5A6EC959B3E4}" type="slidenum">
              <a:rPr lang="en-US" smtClean="0"/>
              <a:pPr/>
              <a:t>‹#›</a:t>
            </a:fld>
            <a:endParaRPr lang="en-US"/>
          </a:p>
        </p:txBody>
      </p:sp>
    </p:spTree>
    <p:extLst>
      <p:ext uri="{BB962C8B-B14F-4D97-AF65-F5344CB8AC3E}">
        <p14:creationId xmlns:p14="http://schemas.microsoft.com/office/powerpoint/2010/main" val="235276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C5C0F3A-FAD4-4525-821E-6EACCFB401BE}" type="datetimeFigureOut">
              <a:rPr lang="en-US" smtClean="0"/>
              <a:pPr/>
              <a:t>7/14/2011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F5BD52E-D850-4576-ACEB-826052513208}" type="slidenum">
              <a:rPr lang="en-US" smtClean="0"/>
              <a:pPr/>
              <a:t>‹#›</a:t>
            </a:fld>
            <a:endParaRPr lang="en-US"/>
          </a:p>
        </p:txBody>
      </p:sp>
    </p:spTree>
    <p:extLst>
      <p:ext uri="{BB962C8B-B14F-4D97-AF65-F5344CB8AC3E}">
        <p14:creationId xmlns:p14="http://schemas.microsoft.com/office/powerpoint/2010/main" val="59062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3CF39-D900-45B3-BB9C-2A45A3DD085B}" type="slidenum">
              <a:rPr lang="en-US"/>
              <a:pPr/>
              <a:t>2</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DE214-5563-4BFD-8949-4CB2971A096D}" type="slidenum">
              <a:rPr lang="en-US"/>
              <a:pPr/>
              <a:t>43</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D52E-D850-4576-ACEB-826052513208}" type="slidenum">
              <a:rPr lang="en-US" smtClean="0"/>
              <a:pPr/>
              <a:t>50</a:t>
            </a:fld>
            <a:endParaRPr lang="en-US"/>
          </a:p>
        </p:txBody>
      </p:sp>
    </p:spTree>
    <p:extLst>
      <p:ext uri="{BB962C8B-B14F-4D97-AF65-F5344CB8AC3E}">
        <p14:creationId xmlns:p14="http://schemas.microsoft.com/office/powerpoint/2010/main" val="318568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778A2-B9BC-431F-8339-69C9A3A4FB79}" type="slidenum">
              <a:rPr lang="en-US"/>
              <a:pPr/>
              <a:t>3</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xfrm>
            <a:off x="914400" y="4416425"/>
            <a:ext cx="5029200" cy="41830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give general idea about significant events due current</a:t>
            </a:r>
            <a:r>
              <a:rPr lang="en-US" baseline="0" dirty="0" smtClean="0"/>
              <a:t> climate changes.</a:t>
            </a:r>
            <a:endParaRPr lang="en-US" dirty="0"/>
          </a:p>
        </p:txBody>
      </p:sp>
      <p:sp>
        <p:nvSpPr>
          <p:cNvPr id="4" name="Slide Number Placeholder 3"/>
          <p:cNvSpPr>
            <a:spLocks noGrp="1"/>
          </p:cNvSpPr>
          <p:nvPr>
            <p:ph type="sldNum" sz="quarter" idx="10"/>
          </p:nvPr>
        </p:nvSpPr>
        <p:spPr/>
        <p:txBody>
          <a:bodyPr/>
          <a:lstStyle/>
          <a:p>
            <a:fld id="{9F5BD52E-D850-4576-ACEB-826052513208}" type="slidenum">
              <a:rPr lang="en-US" smtClean="0"/>
              <a:pPr/>
              <a:t>14</a:t>
            </a:fld>
            <a:endParaRPr lang="en-US"/>
          </a:p>
        </p:txBody>
      </p:sp>
    </p:spTree>
    <p:extLst>
      <p:ext uri="{BB962C8B-B14F-4D97-AF65-F5344CB8AC3E}">
        <p14:creationId xmlns:p14="http://schemas.microsoft.com/office/powerpoint/2010/main" val="333828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65"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fld id="{CA805B9E-29BF-4A88-98D6-0946448491D2}" type="slidenum">
              <a:rPr lang="en-US" sz="1200">
                <a:latin typeface="Calibri" pitchFamily="-65" charset="0"/>
              </a:rPr>
              <a:pPr eaLnBrk="1" hangingPunct="1"/>
              <a:t>20</a:t>
            </a:fld>
            <a:endParaRPr lang="en-US" sz="1200">
              <a:latin typeface="Calibri" pitchFamily="-65"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65"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fld id="{CA805B9E-29BF-4A88-98D6-0946448491D2}" type="slidenum">
              <a:rPr lang="en-US" sz="1200">
                <a:latin typeface="Calibri" pitchFamily="-65" charset="0"/>
              </a:rPr>
              <a:pPr eaLnBrk="1" hangingPunct="1"/>
              <a:t>21</a:t>
            </a:fld>
            <a:endParaRPr lang="en-US" sz="1200">
              <a:latin typeface="Calibri" pitchFamily="-6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65" charset="-128"/>
              </a:rPr>
              <a:t>From 1901 to 2008, each year’s temperature departure from the long-term average is one bar, with blue bars representing years cooler than the long-term average and red bars representing years warmer than that average. National temperatures vary much more than global temperatures, in part because of the moderating influence of the oceans on global temperatures.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fld id="{CA805B9E-29BF-4A88-98D6-0946448491D2}" type="slidenum">
              <a:rPr lang="en-US" sz="1200">
                <a:latin typeface="Calibri" pitchFamily="-65" charset="0"/>
              </a:rPr>
              <a:pPr eaLnBrk="1" hangingPunct="1"/>
              <a:t>22</a:t>
            </a:fld>
            <a:endParaRPr lang="en-US" sz="1200">
              <a:latin typeface="Calibri" pitchFamily="-6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fld id="{EF7B2AAE-4472-4002-947A-FC1ABDB61661}" type="slidenum">
              <a:rPr lang="en-US" sz="1200">
                <a:latin typeface="Times" pitchFamily="-65" charset="0"/>
              </a:rPr>
              <a:pPr eaLnBrk="1" hangingPunct="1"/>
              <a:t>33</a:t>
            </a:fld>
            <a:endParaRPr lang="en-US" sz="1200">
              <a:latin typeface="Times" pitchFamily="-65"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Times" pitchFamily="-65" charset="0"/>
                <a:ea typeface="ＭＳ Ｐゴシック" pitchFamily="-65" charset="-128"/>
              </a:rPr>
              <a:t>The map on the right shows the projected increase in the annual temperature for the period 2040 to 2060. On the left is the observed increase between 1895 and 2005 (top) and the computer model for the same period. The similarity between the observed and computer model strengthen the results of the same computer model results shown on the right. However, the computer model does not take into account possible increasing positive feedbacks, discussed later, that could result in higher temperatures.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fld id="{66395507-87CC-4BB0-B28D-BB9A657F1F33}" type="slidenum">
              <a:rPr lang="en-US" sz="1200">
                <a:latin typeface="Times" pitchFamily="-65" charset="0"/>
              </a:rPr>
              <a:pPr eaLnBrk="1" hangingPunct="1"/>
              <a:t>35</a:t>
            </a:fld>
            <a:endParaRPr lang="en-US" sz="1200">
              <a:latin typeface="Times" pitchFamily="-65"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Times" pitchFamily="-65"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5C9CF-FAE8-4D8A-AC75-B6638327882C}"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5C9CF-FAE8-4D8A-AC75-B6638327882C}"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5C9CF-FAE8-4D8A-AC75-B6638327882C}"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52BD01CE-B272-4E94-96E3-43D82C8439F9}" type="slidenum">
              <a:rPr lang="en-US"/>
              <a:pPr/>
              <a:t>‹#›</a:t>
            </a:fld>
            <a:endParaRPr lang="en-US"/>
          </a:p>
        </p:txBody>
      </p:sp>
    </p:spTree>
    <p:extLst>
      <p:ext uri="{BB962C8B-B14F-4D97-AF65-F5344CB8AC3E}">
        <p14:creationId xmlns:p14="http://schemas.microsoft.com/office/powerpoint/2010/main" val="55337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B29DC59-F12B-45C4-B40C-DB8080E402ED}" type="datetime1">
              <a:rPr lang="en-US"/>
              <a:pPr/>
              <a:t>7/14/2011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B92578-8E03-4CEC-B55A-7B3AD253C2D6}" type="slidenum">
              <a:rPr lang="en-US"/>
              <a:pPr/>
              <a:t>‹#›</a:t>
            </a:fld>
            <a:endParaRPr lang="en-US"/>
          </a:p>
        </p:txBody>
      </p:sp>
    </p:spTree>
    <p:extLst>
      <p:ext uri="{BB962C8B-B14F-4D97-AF65-F5344CB8AC3E}">
        <p14:creationId xmlns:p14="http://schemas.microsoft.com/office/powerpoint/2010/main" val="3853472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728663"/>
            <a:ext cx="9144000" cy="15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04800" y="914400"/>
            <a:ext cx="8610600" cy="54102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59532" y="80628"/>
            <a:ext cx="8483860" cy="639762"/>
          </a:xfrm>
        </p:spPr>
        <p:txBody>
          <a:bodyPr>
            <a:noAutofit/>
          </a:bodyPr>
          <a:lstStyle>
            <a:lvl1pPr algn="r">
              <a:defRPr sz="2800" b="1"/>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fld id="{81514584-CFF6-4A62-BED2-B3C05671CC38}" type="datetime1">
              <a:rPr lang="en-US"/>
              <a:pPr/>
              <a:t>7/14/2011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1D13F13-34D1-4B6D-AC9D-E5E16A75244D}" type="slidenum">
              <a:rPr lang="en-US"/>
              <a:pPr/>
              <a:t>‹#›</a:t>
            </a:fld>
            <a:endParaRPr lang="en-US"/>
          </a:p>
        </p:txBody>
      </p:sp>
    </p:spTree>
    <p:extLst>
      <p:ext uri="{BB962C8B-B14F-4D97-AF65-F5344CB8AC3E}">
        <p14:creationId xmlns:p14="http://schemas.microsoft.com/office/powerpoint/2010/main" val="2703614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08907"/>
            <a:ext cx="7772400" cy="1362075"/>
          </a:xfrm>
        </p:spPr>
        <p:txBody>
          <a:bodyPr anchor="t"/>
          <a:lstStyle>
            <a:lvl1pPr algn="ctr">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22313" y="9087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C7E108-DFEC-47D7-96FD-0CFBED244D7A}" type="datetime1">
              <a:rPr lang="en-US"/>
              <a:pPr/>
              <a:t>7/14/2011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AFC3BA-647D-449C-B7EF-1327B1E8D33D}" type="slidenum">
              <a:rPr lang="en-US"/>
              <a:pPr/>
              <a:t>‹#›</a:t>
            </a:fld>
            <a:endParaRPr lang="en-US"/>
          </a:p>
        </p:txBody>
      </p:sp>
    </p:spTree>
    <p:extLst>
      <p:ext uri="{BB962C8B-B14F-4D97-AF65-F5344CB8AC3E}">
        <p14:creationId xmlns:p14="http://schemas.microsoft.com/office/powerpoint/2010/main" val="2837795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8124B63-29F4-43C9-94BC-C1AF79472AA9}" type="datetime1">
              <a:rPr lang="en-US"/>
              <a:pPr/>
              <a:t>7/14/2011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0BAD5C3-893B-47CD-BA2E-4E4410A7E6D5}" type="slidenum">
              <a:rPr lang="en-US"/>
              <a:pPr/>
              <a:t>‹#›</a:t>
            </a:fld>
            <a:endParaRPr lang="en-US"/>
          </a:p>
        </p:txBody>
      </p:sp>
    </p:spTree>
    <p:extLst>
      <p:ext uri="{BB962C8B-B14F-4D97-AF65-F5344CB8AC3E}">
        <p14:creationId xmlns:p14="http://schemas.microsoft.com/office/powerpoint/2010/main" val="419994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DA21244-03BA-4561-AD88-024F8A14DC1C}" type="datetime1">
              <a:rPr lang="en-US"/>
              <a:pPr/>
              <a:t>7/14/2011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D034498-3556-4DA1-B46C-6CF9E7E41C34}" type="slidenum">
              <a:rPr lang="en-US"/>
              <a:pPr/>
              <a:t>‹#›</a:t>
            </a:fld>
            <a:endParaRPr lang="en-US"/>
          </a:p>
        </p:txBody>
      </p:sp>
    </p:spTree>
    <p:extLst>
      <p:ext uri="{BB962C8B-B14F-4D97-AF65-F5344CB8AC3E}">
        <p14:creationId xmlns:p14="http://schemas.microsoft.com/office/powerpoint/2010/main" val="392978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8454641-F661-464B-83E8-1F9328575971}" type="datetime1">
              <a:rPr lang="en-US"/>
              <a:pPr/>
              <a:t>7/14/2011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E603A28-08E0-4FFA-B57A-3F90B8BE447B}" type="slidenum">
              <a:rPr lang="en-US"/>
              <a:pPr/>
              <a:t>‹#›</a:t>
            </a:fld>
            <a:endParaRPr lang="en-US"/>
          </a:p>
        </p:txBody>
      </p:sp>
    </p:spTree>
    <p:extLst>
      <p:ext uri="{BB962C8B-B14F-4D97-AF65-F5344CB8AC3E}">
        <p14:creationId xmlns:p14="http://schemas.microsoft.com/office/powerpoint/2010/main" val="2443202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3C3DA8D-D2F3-4240-A5D1-7164B5FAAF09}" type="datetime1">
              <a:rPr lang="en-US"/>
              <a:pPr/>
              <a:t>7/14/2011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30173CB-BC36-4657-B126-61B5482D281D}" type="slidenum">
              <a:rPr lang="en-US"/>
              <a:pPr/>
              <a:t>‹#›</a:t>
            </a:fld>
            <a:endParaRPr lang="en-US"/>
          </a:p>
        </p:txBody>
      </p:sp>
    </p:spTree>
    <p:extLst>
      <p:ext uri="{BB962C8B-B14F-4D97-AF65-F5344CB8AC3E}">
        <p14:creationId xmlns:p14="http://schemas.microsoft.com/office/powerpoint/2010/main" val="37628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5C9CF-FAE8-4D8A-AC75-B6638327882C}"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9877711-4019-41B6-BB57-9A3B21454F0E}" type="datetime1">
              <a:rPr lang="en-US"/>
              <a:pPr/>
              <a:t>7/14/2011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D153A3-0D83-4BEA-8B0B-4B5C819897CC}" type="slidenum">
              <a:rPr lang="en-US"/>
              <a:pPr/>
              <a:t>‹#›</a:t>
            </a:fld>
            <a:endParaRPr lang="en-US"/>
          </a:p>
        </p:txBody>
      </p:sp>
    </p:spTree>
    <p:extLst>
      <p:ext uri="{BB962C8B-B14F-4D97-AF65-F5344CB8AC3E}">
        <p14:creationId xmlns:p14="http://schemas.microsoft.com/office/powerpoint/2010/main" val="356482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29EEFD7-F2C3-4272-90A7-F9AE2830BB82}" type="datetime1">
              <a:rPr lang="en-US"/>
              <a:pPr/>
              <a:t>7/14/2011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920E49F-A192-41C4-80D5-6B8A8A0F730C}" type="slidenum">
              <a:rPr lang="en-US"/>
              <a:pPr/>
              <a:t>‹#›</a:t>
            </a:fld>
            <a:endParaRPr lang="en-US"/>
          </a:p>
        </p:txBody>
      </p:sp>
    </p:spTree>
    <p:extLst>
      <p:ext uri="{BB962C8B-B14F-4D97-AF65-F5344CB8AC3E}">
        <p14:creationId xmlns:p14="http://schemas.microsoft.com/office/powerpoint/2010/main" val="2594916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BC8124-E8CD-4317-AAE0-A94EE47CA268}" type="datetime1">
              <a:rPr lang="en-US"/>
              <a:pPr/>
              <a:t>7/14/2011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1DBCC9-B84E-4244-945B-5F9DB79BEBCF}" type="slidenum">
              <a:rPr lang="en-US"/>
              <a:pPr/>
              <a:t>‹#›</a:t>
            </a:fld>
            <a:endParaRPr lang="en-US"/>
          </a:p>
        </p:txBody>
      </p:sp>
    </p:spTree>
    <p:extLst>
      <p:ext uri="{BB962C8B-B14F-4D97-AF65-F5344CB8AC3E}">
        <p14:creationId xmlns:p14="http://schemas.microsoft.com/office/powerpoint/2010/main" val="367388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CA0AD5-46D5-4C2D-BE3D-DFA73EA5AF03}" type="datetime1">
              <a:rPr lang="en-US"/>
              <a:pPr/>
              <a:t>7/14/2011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4E9E82-7ABE-4549-AB08-C0C8B8ED81F4}" type="slidenum">
              <a:rPr lang="en-US"/>
              <a:pPr/>
              <a:t>‹#›</a:t>
            </a:fld>
            <a:endParaRPr lang="en-US"/>
          </a:p>
        </p:txBody>
      </p:sp>
    </p:spTree>
    <p:extLst>
      <p:ext uri="{BB962C8B-B14F-4D97-AF65-F5344CB8AC3E}">
        <p14:creationId xmlns:p14="http://schemas.microsoft.com/office/powerpoint/2010/main" val="308583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5" descr="top-full"/>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0"/>
            <a:ext cx="1219200" cy="838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pPr>
            <a:endParaRPr lang="en-US">
              <a:solidFill>
                <a:srgbClr val="FFFFFF"/>
              </a:solidFill>
              <a:ea typeface="MS PGothic" pitchFamily="34" charset="-128"/>
            </a:endParaRPr>
          </a:p>
        </p:txBody>
      </p:sp>
      <p:sp>
        <p:nvSpPr>
          <p:cNvPr id="4" name="Rectangle 3"/>
          <p:cNvSpPr/>
          <p:nvPr userDrawn="1"/>
        </p:nvSpPr>
        <p:spPr>
          <a:xfrm>
            <a:off x="1447800" y="228600"/>
            <a:ext cx="5943600" cy="37782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pPr>
            <a:endParaRPr lang="en-US">
              <a:solidFill>
                <a:srgbClr val="FFFFFF"/>
              </a:solidFill>
              <a:ea typeface="MS PGothic" pitchFamily="34" charset="-128"/>
            </a:endParaRPr>
          </a:p>
        </p:txBody>
      </p:sp>
    </p:spTree>
    <p:extLst>
      <p:ext uri="{BB962C8B-B14F-4D97-AF65-F5344CB8AC3E}">
        <p14:creationId xmlns:p14="http://schemas.microsoft.com/office/powerpoint/2010/main" val="2236950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E21E46-3DE4-4403-AE8F-EC0D44D3F8F0}" type="datetime1">
              <a:rPr lang="en-US"/>
              <a:pPr>
                <a:defRPr/>
              </a:pPr>
              <a:t>7/14/2011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AF8A39-B5E4-473A-8E41-EEBA07B0E392}" type="slidenum">
              <a:rPr lang="en-US"/>
              <a:pPr>
                <a:defRPr/>
              </a:pPr>
              <a:t>‹#›</a:t>
            </a:fld>
            <a:endParaRPr lang="en-US"/>
          </a:p>
        </p:txBody>
      </p:sp>
    </p:spTree>
    <p:extLst>
      <p:ext uri="{BB962C8B-B14F-4D97-AF65-F5344CB8AC3E}">
        <p14:creationId xmlns:p14="http://schemas.microsoft.com/office/powerpoint/2010/main" val="2614862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52BD01CE-B272-4E94-96E3-43D82C8439F9}" type="slidenum">
              <a:rPr lang="en-US"/>
              <a:pPr/>
              <a:t>‹#›</a:t>
            </a:fld>
            <a:endParaRPr lang="en-US"/>
          </a:p>
        </p:txBody>
      </p:sp>
    </p:spTree>
    <p:extLst>
      <p:ext uri="{BB962C8B-B14F-4D97-AF65-F5344CB8AC3E}">
        <p14:creationId xmlns:p14="http://schemas.microsoft.com/office/powerpoint/2010/main" val="60348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5C9CF-FAE8-4D8A-AC75-B6638327882C}"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55C9CF-FAE8-4D8A-AC75-B6638327882C}"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5C9CF-FAE8-4D8A-AC75-B6638327882C}" type="datetimeFigureOut">
              <a:rPr lang="en-US" smtClean="0"/>
              <a:pPr/>
              <a:t>7/14/2011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55C9CF-FAE8-4D8A-AC75-B6638327882C}" type="datetimeFigureOut">
              <a:rPr lang="en-US" smtClean="0"/>
              <a:pPr/>
              <a:t>7/14/2011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5C9CF-FAE8-4D8A-AC75-B6638327882C}" type="datetimeFigureOut">
              <a:rPr lang="en-US" smtClean="0"/>
              <a:pPr/>
              <a:t>7/14/2011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5C9CF-FAE8-4D8A-AC75-B6638327882C}"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5C9CF-FAE8-4D8A-AC75-B6638327882C}"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9F6C1-C279-4957-897D-94A833913B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5C9CF-FAE8-4D8A-AC75-B6638327882C}" type="datetimeFigureOut">
              <a:rPr lang="en-US" smtClean="0"/>
              <a:pPr/>
              <a:t>7/14/2011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9F6C1-C279-4957-897D-94A833913B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46FABB08-C07C-4D55-AAA3-4548E1339EB7}" type="datetime1">
              <a:rPr lang="en-US">
                <a:ea typeface="MS PGothic" pitchFamily="34" charset="-128"/>
              </a:rPr>
              <a:pPr fontAlgn="base">
                <a:spcBef>
                  <a:spcPct val="0"/>
                </a:spcBef>
                <a:spcAft>
                  <a:spcPct val="0"/>
                </a:spcAft>
              </a:pPr>
              <a:t>7/14/2011</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fontAlgn="base">
              <a:spcBef>
                <a:spcPct val="0"/>
              </a:spcBef>
              <a:spcAft>
                <a:spcPct val="0"/>
              </a:spcAft>
            </a:pPr>
            <a:endParaRPr lang="en-US">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5E2CBD1E-12F0-451F-9536-23B2B7D62804}" type="slidenum">
              <a:rPr lang="en-US">
                <a:ea typeface="MS PGothic" pitchFamily="34" charset="-128"/>
              </a:rPr>
              <a:pPr fontAlgn="base">
                <a:spcBef>
                  <a:spcPct val="0"/>
                </a:spcBef>
                <a:spcAft>
                  <a:spcPct val="0"/>
                </a:spcAft>
              </a:pPr>
              <a:t>‹#›</a:t>
            </a:fld>
            <a:endParaRPr lang="en-US">
              <a:ea typeface="MS PGothic" pitchFamily="34" charset="-128"/>
            </a:endParaRPr>
          </a:p>
        </p:txBody>
      </p:sp>
    </p:spTree>
    <p:extLst>
      <p:ext uri="{BB962C8B-B14F-4D97-AF65-F5344CB8AC3E}">
        <p14:creationId xmlns:p14="http://schemas.microsoft.com/office/powerpoint/2010/main" val="2213519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5.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 Regional Climate Change Impacts on Water Resources</a:t>
            </a:r>
          </a:p>
        </p:txBody>
      </p:sp>
      <p:sp>
        <p:nvSpPr>
          <p:cNvPr id="2051" name="Rectangle 3"/>
          <p:cNvSpPr>
            <a:spLocks noGrp="1" noChangeArrowheads="1"/>
          </p:cNvSpPr>
          <p:nvPr>
            <p:ph type="subTitle" idx="1"/>
          </p:nvPr>
        </p:nvSpPr>
        <p:spPr/>
        <p:txBody>
          <a:bodyPr/>
          <a:lstStyle/>
          <a:p>
            <a:r>
              <a:rPr lang="en-US" dirty="0"/>
              <a:t>NOAA-CREST</a:t>
            </a:r>
          </a:p>
          <a:p>
            <a:r>
              <a:rPr lang="en-US" dirty="0" smtClean="0"/>
              <a:t>Reza Khanbilvardi</a:t>
            </a:r>
            <a:endParaRPr lang="en-US" dirty="0"/>
          </a:p>
          <a:p>
            <a:r>
              <a:rPr lang="en-US" dirty="0"/>
              <a:t>July 2011</a:t>
            </a:r>
          </a:p>
        </p:txBody>
      </p:sp>
      <p:pic>
        <p:nvPicPr>
          <p:cNvPr id="2052" name="Picture 6" descr="top-fu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001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Climate Change and Water</a:t>
            </a:r>
          </a:p>
        </p:txBody>
      </p:sp>
      <p:sp>
        <p:nvSpPr>
          <p:cNvPr id="7173" name="Rectangle 5"/>
          <p:cNvSpPr>
            <a:spLocks noGrp="1" noChangeArrowheads="1"/>
          </p:cNvSpPr>
          <p:nvPr>
            <p:ph type="body" idx="1"/>
          </p:nvPr>
        </p:nvSpPr>
        <p:spPr/>
        <p:txBody>
          <a:bodyPr/>
          <a:lstStyle/>
          <a:p>
            <a:r>
              <a:rPr lang="en-US"/>
              <a:t>Future effect of climate change on global water resources depends on both</a:t>
            </a:r>
          </a:p>
          <a:p>
            <a:pPr lvl="1"/>
            <a:r>
              <a:rPr lang="en-US">
                <a:solidFill>
                  <a:srgbClr val="FFCC00"/>
                </a:solidFill>
              </a:rPr>
              <a:t>Climatic factors</a:t>
            </a:r>
            <a:r>
              <a:rPr lang="en-US"/>
              <a:t> AND</a:t>
            </a:r>
          </a:p>
          <a:p>
            <a:pPr lvl="1"/>
            <a:r>
              <a:rPr lang="en-US">
                <a:solidFill>
                  <a:srgbClr val="FFCC00"/>
                </a:solidFill>
              </a:rPr>
              <a:t>Non-climatic</a:t>
            </a:r>
            <a:r>
              <a:rPr lang="en-US"/>
              <a:t> factors</a:t>
            </a:r>
          </a:p>
          <a:p>
            <a:pPr lvl="2"/>
            <a:r>
              <a:rPr lang="en-US"/>
              <a:t>Population growth</a:t>
            </a:r>
          </a:p>
          <a:p>
            <a:pPr lvl="2"/>
            <a:r>
              <a:rPr lang="en-US"/>
              <a:t>Changes in economy</a:t>
            </a:r>
          </a:p>
          <a:p>
            <a:pPr lvl="2"/>
            <a:r>
              <a:rPr lang="en-US"/>
              <a:t>Development of new tech</a:t>
            </a:r>
          </a:p>
          <a:p>
            <a:pPr lvl="2"/>
            <a:r>
              <a:rPr lang="en-US"/>
              <a:t>Changes in watershed characteristics</a:t>
            </a:r>
          </a:p>
          <a:p>
            <a:pPr lvl="2"/>
            <a:r>
              <a:rPr lang="en-US"/>
              <a:t>Watershed management</a:t>
            </a:r>
          </a:p>
        </p:txBody>
      </p:sp>
    </p:spTree>
    <p:extLst>
      <p:ext uri="{BB962C8B-B14F-4D97-AF65-F5344CB8AC3E}">
        <p14:creationId xmlns:p14="http://schemas.microsoft.com/office/powerpoint/2010/main" val="338888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3800"/>
              <a:t>Impacts of Climate Change</a:t>
            </a:r>
            <a:br>
              <a:rPr lang="en-US" sz="3800"/>
            </a:br>
            <a:r>
              <a:rPr lang="en-US" sz="3800"/>
              <a:t>	</a:t>
            </a:r>
          </a:p>
        </p:txBody>
      </p:sp>
      <p:sp>
        <p:nvSpPr>
          <p:cNvPr id="9219" name="Rectangle 3"/>
          <p:cNvSpPr>
            <a:spLocks noGrp="1" noChangeArrowheads="1"/>
          </p:cNvSpPr>
          <p:nvPr>
            <p:ph type="body" idx="1"/>
          </p:nvPr>
        </p:nvSpPr>
        <p:spPr/>
        <p:txBody>
          <a:bodyPr/>
          <a:lstStyle/>
          <a:p>
            <a:r>
              <a:rPr lang="en-US"/>
              <a:t>Changes in Water Availability</a:t>
            </a:r>
          </a:p>
          <a:p>
            <a:pPr lvl="1"/>
            <a:r>
              <a:rPr lang="en-US"/>
              <a:t>Quantity</a:t>
            </a:r>
          </a:p>
          <a:p>
            <a:pPr lvl="1"/>
            <a:r>
              <a:rPr lang="en-US"/>
              <a:t>Quality</a:t>
            </a:r>
          </a:p>
          <a:p>
            <a:pPr lvl="1"/>
            <a:r>
              <a:rPr lang="en-US"/>
              <a:t>Timing</a:t>
            </a:r>
          </a:p>
          <a:p>
            <a:pPr lvl="1"/>
            <a:r>
              <a:rPr lang="en-US"/>
              <a:t>Distribution</a:t>
            </a:r>
          </a:p>
        </p:txBody>
      </p:sp>
    </p:spTree>
    <p:extLst>
      <p:ext uri="{BB962C8B-B14F-4D97-AF65-F5344CB8AC3E}">
        <p14:creationId xmlns:p14="http://schemas.microsoft.com/office/powerpoint/2010/main" val="372587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Is this sustainable?</a:t>
            </a:r>
          </a:p>
        </p:txBody>
      </p:sp>
      <p:sp>
        <p:nvSpPr>
          <p:cNvPr id="31747" name="Rectangle 3"/>
          <p:cNvSpPr>
            <a:spLocks noGrp="1" noChangeArrowheads="1"/>
          </p:cNvSpPr>
          <p:nvPr>
            <p:ph type="body" idx="1"/>
          </p:nvPr>
        </p:nvSpPr>
        <p:spPr/>
        <p:txBody>
          <a:bodyPr/>
          <a:lstStyle/>
          <a:p>
            <a:r>
              <a:rPr lang="en-US"/>
              <a:t>Limited fresh water resources</a:t>
            </a:r>
          </a:p>
          <a:p>
            <a:pPr>
              <a:spcBef>
                <a:spcPct val="0"/>
              </a:spcBef>
            </a:pPr>
            <a:r>
              <a:rPr lang="en-US"/>
              <a:t>Uneven distribution of</a:t>
            </a:r>
          </a:p>
          <a:p>
            <a:pPr>
              <a:spcBef>
                <a:spcPct val="0"/>
              </a:spcBef>
              <a:buFont typeface="Wingdings" pitchFamily="2" charset="2"/>
              <a:buNone/>
            </a:pPr>
            <a:r>
              <a:rPr lang="en-US"/>
              <a:t>   water resources</a:t>
            </a:r>
          </a:p>
          <a:p>
            <a:r>
              <a:rPr lang="en-US"/>
              <a:t>Water pollution</a:t>
            </a:r>
          </a:p>
          <a:p>
            <a:r>
              <a:rPr lang="en-US"/>
              <a:t>Climate change</a:t>
            </a:r>
          </a:p>
          <a:p>
            <a:r>
              <a:rPr lang="en-US"/>
              <a:t>Growing population</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538" y="1828800"/>
            <a:ext cx="2989262"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6"/>
          <p:cNvSpPr>
            <a:spLocks noChangeArrowheads="1"/>
          </p:cNvSpPr>
          <p:nvPr/>
        </p:nvSpPr>
        <p:spPr bwMode="auto">
          <a:xfrm>
            <a:off x="5257800" y="5715000"/>
            <a:ext cx="3838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1"/>
              </a:buClr>
              <a:buSzPct val="65000"/>
              <a:buFont typeface="Wingdings" pitchFamily="2" charset="2"/>
              <a:buNone/>
            </a:pPr>
            <a:r>
              <a:rPr lang="en-US" sz="1400"/>
              <a:t>http://www.unwater.org/img/usepercentage.jpg</a:t>
            </a:r>
          </a:p>
        </p:txBody>
      </p:sp>
    </p:spTree>
    <p:extLst>
      <p:ext uri="{BB962C8B-B14F-4D97-AF65-F5344CB8AC3E}">
        <p14:creationId xmlns:p14="http://schemas.microsoft.com/office/powerpoint/2010/main" val="3140039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Significant climate Events in World</a:t>
            </a:r>
            <a:endParaRPr lang="en-US" dirty="0"/>
          </a:p>
        </p:txBody>
      </p:sp>
    </p:spTree>
    <p:extLst>
      <p:ext uri="{BB962C8B-B14F-4D97-AF65-F5344CB8AC3E}">
        <p14:creationId xmlns:p14="http://schemas.microsoft.com/office/powerpoint/2010/main" val="362792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Significant Climate Events in January 2011</a:t>
            </a:r>
            <a:endParaRPr lang="en-US" dirty="0"/>
          </a:p>
        </p:txBody>
      </p:sp>
      <p:pic>
        <p:nvPicPr>
          <p:cNvPr id="3076" name="Picture 4" descr="http://www.ncdc.noaa.gov/sotc/service/global/extremes/20110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593856"/>
            <a:ext cx="8610600" cy="40512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943600"/>
            <a:ext cx="4572000" cy="646331"/>
          </a:xfrm>
          <a:prstGeom prst="rect">
            <a:avLst/>
          </a:prstGeom>
        </p:spPr>
        <p:txBody>
          <a:bodyPr>
            <a:spAutoFit/>
          </a:bodyPr>
          <a:lstStyle/>
          <a:p>
            <a:r>
              <a:rPr lang="en-US" dirty="0"/>
              <a:t>State of the </a:t>
            </a:r>
            <a:r>
              <a:rPr lang="en-US" dirty="0" smtClean="0"/>
              <a:t>Climate: Global Analysis</a:t>
            </a:r>
          </a:p>
          <a:p>
            <a:r>
              <a:rPr lang="en-US" dirty="0" smtClean="0"/>
              <a:t>By NCDC/NESDIS/NOAA</a:t>
            </a:r>
            <a:endParaRPr lang="en-US" dirty="0"/>
          </a:p>
        </p:txBody>
      </p:sp>
    </p:spTree>
    <p:extLst>
      <p:ext uri="{BB962C8B-B14F-4D97-AF65-F5344CB8AC3E}">
        <p14:creationId xmlns:p14="http://schemas.microsoft.com/office/powerpoint/2010/main" val="2844274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Significant Climate Events in </a:t>
            </a:r>
            <a:r>
              <a:rPr lang="en-US" dirty="0" smtClean="0"/>
              <a:t>February 2011</a:t>
            </a:r>
            <a:endParaRPr lang="en-US" dirty="0"/>
          </a:p>
        </p:txBody>
      </p:sp>
      <p:pic>
        <p:nvPicPr>
          <p:cNvPr id="8196" name="Picture 4" descr="http://www.ncdc.noaa.gov/sotc/service/global/extremes/20110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93856"/>
            <a:ext cx="8610600" cy="40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241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Significant Climate Events in </a:t>
            </a:r>
            <a:r>
              <a:rPr lang="en-US" dirty="0" smtClean="0"/>
              <a:t>April 2011</a:t>
            </a:r>
            <a:endParaRPr lang="en-US" dirty="0"/>
          </a:p>
        </p:txBody>
      </p:sp>
      <p:pic>
        <p:nvPicPr>
          <p:cNvPr id="9218" name="Picture 2" descr="http://www.ncdc.noaa.gov/sotc/service/global/extremes/20110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93856"/>
            <a:ext cx="8610600" cy="40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25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Significant Climate Events in </a:t>
            </a:r>
            <a:r>
              <a:rPr lang="en-US" dirty="0" smtClean="0"/>
              <a:t>May 2011</a:t>
            </a:r>
            <a:endParaRPr lang="en-US" dirty="0"/>
          </a:p>
        </p:txBody>
      </p:sp>
      <p:pic>
        <p:nvPicPr>
          <p:cNvPr id="7170" name="Picture 2" descr="http://www.ncdc.noaa.gov/sotc/service/global/extremes/201105.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93856"/>
            <a:ext cx="8610600" cy="40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84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Global Water Resources</a:t>
            </a:r>
          </a:p>
        </p:txBody>
      </p:sp>
      <p:pic>
        <p:nvPicPr>
          <p:cNvPr id="26631" name="Picture 7" descr="increased-global-water-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8007350" cy="3198813"/>
          </a:xfrm>
          <a:prstGeom prst="rect">
            <a:avLst/>
          </a:prstGeom>
          <a:noFill/>
          <a:extLst>
            <a:ext uri="{909E8E84-426E-40DD-AFC4-6F175D3DCCD1}">
              <a14:hiddenFill xmlns:a14="http://schemas.microsoft.com/office/drawing/2010/main">
                <a:solidFill>
                  <a:srgbClr val="FFFFFF"/>
                </a:solidFill>
              </a14:hiddenFill>
            </a:ext>
          </a:extLst>
        </p:spPr>
      </p:pic>
      <p:sp>
        <p:nvSpPr>
          <p:cNvPr id="26632" name="Rectangle 8"/>
          <p:cNvSpPr>
            <a:spLocks noChangeArrowheads="1"/>
          </p:cNvSpPr>
          <p:nvPr/>
        </p:nvSpPr>
        <p:spPr bwMode="auto">
          <a:xfrm>
            <a:off x="1219200" y="5424488"/>
            <a:ext cx="729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http://maps.grida.no/library/files/increased-global-water-stress_003.jpg</a:t>
            </a:r>
          </a:p>
        </p:txBody>
      </p:sp>
    </p:spTree>
    <p:extLst>
      <p:ext uri="{BB962C8B-B14F-4D97-AF65-F5344CB8AC3E}">
        <p14:creationId xmlns:p14="http://schemas.microsoft.com/office/powerpoint/2010/main" val="378383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Water Security Risk Index 2010</a:t>
            </a:r>
          </a:p>
        </p:txBody>
      </p:sp>
      <p:pic>
        <p:nvPicPr>
          <p:cNvPr id="46082" name="Picture 2" descr="Water Security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367462" cy="593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29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3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 y="773113"/>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39" name="Text Box 35"/>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chemeClr val="tx2"/>
                </a:solidFill>
                <a:latin typeface="Garamond" pitchFamily="18" charset="0"/>
              </a:rPr>
              <a:t>Fresh Water Distribution</a:t>
            </a:r>
          </a:p>
        </p:txBody>
      </p:sp>
    </p:spTree>
    <p:extLst>
      <p:ext uri="{BB962C8B-B14F-4D97-AF65-F5344CB8AC3E}">
        <p14:creationId xmlns:p14="http://schemas.microsoft.com/office/powerpoint/2010/main" val="3978399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Precipitation Anomalies</a:t>
            </a:r>
            <a:endParaRPr lang="en-US" dirty="0"/>
          </a:p>
        </p:txBody>
      </p:sp>
      <p:pic>
        <p:nvPicPr>
          <p:cNvPr id="17412" name="Picture 4" descr="http://www.ncdc.noaa.gov/sotc/service/global/map-prcp/201001-201012.gif"/>
          <p:cNvPicPr>
            <a:picLocks noChangeAspect="1" noChangeArrowheads="1"/>
          </p:cNvPicPr>
          <p:nvPr/>
        </p:nvPicPr>
        <p:blipFill rotWithShape="1">
          <a:blip r:embed="rId3">
            <a:extLst>
              <a:ext uri="{28A0092B-C50C-407E-A947-70E740481C1C}">
                <a14:useLocalDpi xmlns:a14="http://schemas.microsoft.com/office/drawing/2010/main" val="0"/>
              </a:ext>
            </a:extLst>
          </a:blip>
          <a:srcRect t="7906" r="4856" b="2351"/>
          <a:stretch/>
        </p:blipFill>
        <p:spPr bwMode="auto">
          <a:xfrm>
            <a:off x="660399" y="941111"/>
            <a:ext cx="7340601" cy="568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49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Temperature Anomalies</a:t>
            </a:r>
            <a:endParaRPr lang="en-US" dirty="0"/>
          </a:p>
        </p:txBody>
      </p:sp>
      <p:pic>
        <p:nvPicPr>
          <p:cNvPr id="15364" name="Picture 4" descr="Global Temperature Anomalies: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375257" cy="525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05406" y="838200"/>
            <a:ext cx="5428794" cy="369332"/>
          </a:xfrm>
          <a:prstGeom prst="rect">
            <a:avLst/>
          </a:prstGeom>
        </p:spPr>
        <p:txBody>
          <a:bodyPr wrap="none">
            <a:spAutoFit/>
          </a:bodyPr>
          <a:lstStyle/>
          <a:p>
            <a:r>
              <a:rPr lang="en-US" dirty="0" smtClean="0"/>
              <a:t>Temperature during 2007</a:t>
            </a:r>
            <a:r>
              <a:rPr lang="en-US" b="1" dirty="0"/>
              <a:t> </a:t>
            </a:r>
            <a:r>
              <a:rPr lang="en-US" dirty="0"/>
              <a:t>above the 1950-1980 baseline</a:t>
            </a:r>
            <a:endParaRPr lang="en-US" b="1" dirty="0"/>
          </a:p>
        </p:txBody>
      </p:sp>
    </p:spTree>
    <p:extLst>
      <p:ext uri="{BB962C8B-B14F-4D97-AF65-F5344CB8AC3E}">
        <p14:creationId xmlns:p14="http://schemas.microsoft.com/office/powerpoint/2010/main" val="697738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Temperature Anomalies</a:t>
            </a:r>
          </a:p>
        </p:txBody>
      </p:sp>
      <p:pic>
        <p:nvPicPr>
          <p:cNvPr id="11266" name="Picture 2" descr="http://www.ncdc.noaa.gov/sotc/service/global/glob/201104.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059" y="1119187"/>
            <a:ext cx="8060954" cy="520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45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A future of water wars?</a:t>
            </a:r>
          </a:p>
        </p:txBody>
      </p:sp>
      <p:sp>
        <p:nvSpPr>
          <p:cNvPr id="49155" name="Rectangle 3"/>
          <p:cNvSpPr>
            <a:spLocks noGrp="1" noChangeArrowheads="1"/>
          </p:cNvSpPr>
          <p:nvPr>
            <p:ph type="body" idx="1"/>
          </p:nvPr>
        </p:nvSpPr>
        <p:spPr>
          <a:xfrm>
            <a:off x="192088" y="1371600"/>
            <a:ext cx="8788400" cy="4452938"/>
          </a:xfrm>
        </p:spPr>
        <p:txBody>
          <a:bodyPr>
            <a:normAutofit lnSpcReduction="10000"/>
          </a:bodyPr>
          <a:lstStyle/>
          <a:p>
            <a:pPr eaLnBrk="0" hangingPunct="0">
              <a:spcBef>
                <a:spcPct val="0"/>
              </a:spcBef>
              <a:buFont typeface="Wingdings" pitchFamily="2" charset="2"/>
              <a:buNone/>
            </a:pPr>
            <a:r>
              <a:rPr lang="en-US" b="1" i="1"/>
              <a:t>“The wars of the 21st century will be fought over water.”</a:t>
            </a:r>
          </a:p>
          <a:p>
            <a:pPr eaLnBrk="0" hangingPunct="0">
              <a:spcBef>
                <a:spcPct val="0"/>
              </a:spcBef>
            </a:pPr>
            <a:endParaRPr lang="en-US" sz="1300"/>
          </a:p>
          <a:p>
            <a:pPr eaLnBrk="0" hangingPunct="0">
              <a:spcBef>
                <a:spcPct val="0"/>
              </a:spcBef>
              <a:buFont typeface="Wingdings" pitchFamily="2" charset="2"/>
              <a:buNone/>
            </a:pPr>
            <a:r>
              <a:rPr lang="en-US"/>
              <a:t>			</a:t>
            </a:r>
            <a:r>
              <a:rPr lang="en-US" sz="2600"/>
              <a:t>— </a:t>
            </a:r>
            <a:r>
              <a:rPr lang="en-US" sz="2800"/>
              <a:t>Ismail Serageldin, Chairman of the 				     World Water Commission</a:t>
            </a:r>
            <a:endParaRPr lang="en-US" sz="2600"/>
          </a:p>
          <a:p>
            <a:pPr eaLnBrk="0" hangingPunct="0">
              <a:spcBef>
                <a:spcPct val="0"/>
              </a:spcBef>
            </a:pPr>
            <a:endParaRPr lang="en-US" sz="1000"/>
          </a:p>
          <a:p>
            <a:pPr eaLnBrk="0" hangingPunct="0">
              <a:spcBef>
                <a:spcPct val="0"/>
              </a:spcBef>
            </a:pPr>
            <a:r>
              <a:rPr lang="en-US"/>
              <a:t>Already, scarcity has caused or exacerbated conflict in arid areas (e.g., Colorado River states in southwest U.S., the Middle East).</a:t>
            </a:r>
          </a:p>
          <a:p>
            <a:pPr eaLnBrk="0" hangingPunct="0">
              <a:spcBef>
                <a:spcPct val="0"/>
              </a:spcBef>
            </a:pPr>
            <a:endParaRPr lang="en-US" sz="1000" i="1"/>
          </a:p>
          <a:p>
            <a:pPr eaLnBrk="0" hangingPunct="0">
              <a:spcBef>
                <a:spcPct val="0"/>
              </a:spcBef>
            </a:pPr>
            <a:r>
              <a:rPr lang="en-US"/>
              <a:t>Many nations have cooperated with neighbors to resolve water disputes.</a:t>
            </a:r>
          </a:p>
        </p:txBody>
      </p:sp>
    </p:spTree>
    <p:extLst>
      <p:ext uri="{BB962C8B-B14F-4D97-AF65-F5344CB8AC3E}">
        <p14:creationId xmlns:p14="http://schemas.microsoft.com/office/powerpoint/2010/main" val="4158727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533400" y="152400"/>
            <a:ext cx="8229600" cy="457200"/>
          </a:xfrm>
          <a:prstGeom prst="rect">
            <a:avLst/>
          </a:prstGeom>
          <a:solidFill>
            <a:schemeClr val="bg1"/>
          </a:solidFill>
          <a:ln w="12700">
            <a:solidFill>
              <a:schemeClr val="tx1"/>
            </a:solidFill>
            <a:miter lim="800000"/>
            <a:headEnd/>
            <a:tailEnd/>
          </a:ln>
        </p:spPr>
        <p:txBody>
          <a:bodyPr anchor="ctr"/>
          <a:lstStyle/>
          <a:p>
            <a:pPr algn="ctr"/>
            <a:r>
              <a:rPr lang="en-US" sz="3600" b="1" dirty="0">
                <a:solidFill>
                  <a:schemeClr val="tx2"/>
                </a:solidFill>
              </a:rPr>
              <a:t>Climate Change and </a:t>
            </a:r>
            <a:r>
              <a:rPr lang="en-US" sz="3600" b="1" dirty="0" smtClean="0">
                <a:solidFill>
                  <a:schemeClr val="tx2"/>
                </a:solidFill>
              </a:rPr>
              <a:t>Water Resources</a:t>
            </a:r>
            <a:endParaRPr lang="en-US" sz="3600" b="1" dirty="0">
              <a:solidFill>
                <a:schemeClr val="tx2"/>
              </a:solidFill>
            </a:endParaRPr>
          </a:p>
        </p:txBody>
      </p:sp>
      <p:pic>
        <p:nvPicPr>
          <p:cNvPr id="1026" name="Picture 2" descr="C:\Users\Tarendra\Pictur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94644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513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4" descr="Water Cycle.jpg"/>
          <p:cNvPicPr>
            <a:picLocks noGrp="1" noChangeAspect="1"/>
          </p:cNvPicPr>
          <p:nvPr>
            <p:ph/>
          </p:nvPr>
        </p:nvPicPr>
        <p:blipFill>
          <a:blip r:embed="rId2">
            <a:extLst>
              <a:ext uri="{28A0092B-C50C-407E-A947-70E740481C1C}">
                <a14:useLocalDpi xmlns:a14="http://schemas.microsoft.com/office/drawing/2010/main" val="0"/>
              </a:ext>
            </a:extLst>
          </a:blip>
          <a:srcRect t="-990" b="-990"/>
          <a:stretch>
            <a:fillRect/>
          </a:stretch>
        </p:blipFill>
        <p:spPr>
          <a:xfrm>
            <a:off x="152400" y="151130"/>
            <a:ext cx="8686800" cy="6732270"/>
          </a:xfrm>
        </p:spPr>
      </p:pic>
      <p:sp>
        <p:nvSpPr>
          <p:cNvPr id="2" name="Rectangle 1"/>
          <p:cNvSpPr/>
          <p:nvPr/>
        </p:nvSpPr>
        <p:spPr>
          <a:xfrm>
            <a:off x="457200" y="0"/>
            <a:ext cx="8001000" cy="400110"/>
          </a:xfrm>
          <a:prstGeom prst="rect">
            <a:avLst/>
          </a:prstGeom>
        </p:spPr>
        <p:txBody>
          <a:bodyPr wrap="square">
            <a:spAutoFit/>
          </a:bodyPr>
          <a:lstStyle/>
          <a:p>
            <a:pPr algn="ctr"/>
            <a:r>
              <a:rPr lang="en-US" sz="2000" b="1" u="sng" dirty="0" smtClean="0"/>
              <a:t>Anticipated </a:t>
            </a:r>
            <a:r>
              <a:rPr lang="en-US" sz="2000" b="1" u="sng" dirty="0"/>
              <a:t>changes in the water cycle of the United States.</a:t>
            </a:r>
          </a:p>
        </p:txBody>
      </p:sp>
    </p:spTree>
    <p:extLst>
      <p:ext uri="{BB962C8B-B14F-4D97-AF65-F5344CB8AC3E}">
        <p14:creationId xmlns:p14="http://schemas.microsoft.com/office/powerpoint/2010/main" val="1867450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2895171"/>
              </p:ext>
            </p:extLst>
          </p:nvPr>
        </p:nvGraphicFramePr>
        <p:xfrm>
          <a:off x="304800" y="1524000"/>
          <a:ext cx="8610600" cy="4267200"/>
        </p:xfrm>
        <a:graphic>
          <a:graphicData uri="http://schemas.openxmlformats.org/drawingml/2006/table">
            <a:tbl>
              <a:tblPr/>
              <a:tblGrid>
                <a:gridCol w="2551289"/>
                <a:gridCol w="6059311"/>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FF"/>
                          </a:solidFill>
                          <a:effectLst/>
                          <a:latin typeface="Calibri" pitchFamily="-65" charset="0"/>
                          <a:ea typeface="ＭＳ Ｐゴシック" pitchFamily="-65" charset="-128"/>
                        </a:rPr>
                        <a:t>Sector</a:t>
                      </a:r>
                    </a:p>
                  </a:txBody>
                  <a:tcPr marL="95673" marR="9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FF"/>
                          </a:solidFill>
                          <a:effectLst/>
                          <a:latin typeface="Calibri" pitchFamily="-65" charset="0"/>
                          <a:ea typeface="ＭＳ Ｐゴシック" pitchFamily="-65" charset="-128"/>
                        </a:rPr>
                        <a:t>Examples of Impacts</a:t>
                      </a:r>
                    </a:p>
                  </a:txBody>
                  <a:tcPr marL="95673" marR="9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65" charset="0"/>
                          <a:ea typeface="ＭＳ Ｐゴシック" pitchFamily="-65" charset="-128"/>
                        </a:rPr>
                        <a:t>Human Health</a:t>
                      </a:r>
                    </a:p>
                  </a:txBody>
                  <a:tcPr marL="95673" marR="9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65" charset="0"/>
                          <a:ea typeface="ＭＳ Ｐゴシック" pitchFamily="-65" charset="-128"/>
                        </a:rPr>
                        <a:t>Heavy downpours increase incidence of waterborne disease and floods, resulting in potential hazards to human life and health.</a:t>
                      </a:r>
                    </a:p>
                  </a:txBody>
                  <a:tcPr marL="95673" marR="9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65" charset="0"/>
                          <a:ea typeface="ＭＳ Ｐゴシック" pitchFamily="-65" charset="-128"/>
                        </a:rPr>
                        <a:t>Energy Supply and Use</a:t>
                      </a:r>
                    </a:p>
                  </a:txBody>
                  <a:tcPr marL="95673" marR="9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65" charset="0"/>
                          <a:ea typeface="ＭＳ Ｐゴシック" pitchFamily="-65" charset="-128"/>
                        </a:rPr>
                        <a:t>Hydropower production is reduced due to low flows in some regions. Power generation is reduced in fossil fuel and nuclear plants due to increased water temperatures and reduced cooling water availability.</a:t>
                      </a:r>
                    </a:p>
                  </a:txBody>
                  <a:tcPr marL="95673" marR="9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65" charset="0"/>
                          <a:ea typeface="ＭＳ Ｐゴシック" pitchFamily="-65" charset="-128"/>
                        </a:rPr>
                        <a:t>Transportation</a:t>
                      </a:r>
                    </a:p>
                  </a:txBody>
                  <a:tcPr marL="95673" marR="9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65" charset="0"/>
                          <a:ea typeface="ＭＳ Ｐゴシック" pitchFamily="-65" charset="-128"/>
                        </a:rPr>
                        <a:t>Floods and droughts disrupt transportation. Heavy downpours affect harbor infrastructure and inland waterways. Declining Great Lakes levels reduce freight capacity.</a:t>
                      </a:r>
                    </a:p>
                  </a:txBody>
                  <a:tcPr marL="95673" marR="9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65" charset="0"/>
                          <a:ea typeface="ＭＳ Ｐゴシック" pitchFamily="-65" charset="-128"/>
                        </a:rPr>
                        <a:t>Agriculture and Forests</a:t>
                      </a:r>
                    </a:p>
                  </a:txBody>
                  <a:tcPr marL="95673" marR="9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65" charset="0"/>
                          <a:ea typeface="ＭＳ Ｐゴシック" pitchFamily="-65" charset="-128"/>
                        </a:rPr>
                        <a:t>Intense precipitation can delay spring planting and damage crops. Earlier spring snowmelt leads to increased number of forest fires. High temperatures and flooding decrease food production.</a:t>
                      </a:r>
                    </a:p>
                  </a:txBody>
                  <a:tcPr marL="95673" marR="9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65" charset="0"/>
                          <a:ea typeface="ＭＳ Ｐゴシック" pitchFamily="-65" charset="-128"/>
                        </a:rPr>
                        <a:t>Ecosystems</a:t>
                      </a:r>
                    </a:p>
                  </a:txBody>
                  <a:tcPr marL="95673" marR="95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65" charset="0"/>
                          <a:ea typeface="ＭＳ Ｐゴシック" pitchFamily="-65" charset="-128"/>
                        </a:rPr>
                        <a:t>Coldwater fish threatened by rising water temperatures. Some warm-water fish will expand ranges.</a:t>
                      </a:r>
                    </a:p>
                  </a:txBody>
                  <a:tcPr marL="95673" marR="9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Title 2"/>
          <p:cNvSpPr>
            <a:spLocks noGrp="1"/>
          </p:cNvSpPr>
          <p:nvPr>
            <p:ph type="title"/>
          </p:nvPr>
        </p:nvSpPr>
        <p:spPr/>
        <p:txBody>
          <a:bodyPr/>
          <a:lstStyle/>
          <a:p>
            <a:r>
              <a:rPr lang="en-US" dirty="0">
                <a:ea typeface="ＭＳ Ｐゴシック" pitchFamily="-65" charset="-128"/>
              </a:rPr>
              <a:t>Highlights of Water-related Impacts by Sector</a:t>
            </a:r>
            <a:endParaRPr lang="en-US" dirty="0"/>
          </a:p>
        </p:txBody>
      </p:sp>
    </p:spTree>
    <p:extLst>
      <p:ext uri="{BB962C8B-B14F-4D97-AF65-F5344CB8AC3E}">
        <p14:creationId xmlns:p14="http://schemas.microsoft.com/office/powerpoint/2010/main" val="1323120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72975218"/>
              </p:ext>
            </p:extLst>
          </p:nvPr>
        </p:nvGraphicFramePr>
        <p:xfrm>
          <a:off x="304800" y="914400"/>
          <a:ext cx="8610599" cy="4114800"/>
        </p:xfrm>
        <a:graphic>
          <a:graphicData uri="http://schemas.openxmlformats.org/drawingml/2006/table">
            <a:tbl>
              <a:tblPr/>
              <a:tblGrid>
                <a:gridCol w="2279276"/>
                <a:gridCol w="2785782"/>
                <a:gridCol w="3545541"/>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Calibri" pitchFamily="-65" charset="0"/>
                          <a:ea typeface="ＭＳ Ｐゴシック" pitchFamily="-65" charset="-128"/>
                        </a:rPr>
                        <a:t>Recreational Activity</a:t>
                      </a:r>
                    </a:p>
                  </a:txBody>
                  <a:tcPr marL="101301" marR="10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Calibri" pitchFamily="-65" charset="0"/>
                          <a:ea typeface="ＭＳ Ｐゴシック" pitchFamily="-65" charset="-128"/>
                        </a:rPr>
                        <a:t>Potential Impacts of Climate Change</a:t>
                      </a:r>
                    </a:p>
                  </a:txBody>
                  <a:tcPr marL="101301" marR="10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Calibri" pitchFamily="-65" charset="0"/>
                          <a:ea typeface="ＭＳ Ｐゴシック" pitchFamily="-65" charset="-128"/>
                        </a:rPr>
                        <a:t>Estimated Economic Impacts</a:t>
                      </a:r>
                    </a:p>
                  </a:txBody>
                  <a:tcPr marL="101301" marR="10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65" charset="0"/>
                          <a:ea typeface="ＭＳ Ｐゴシック" pitchFamily="-65" charset="-128"/>
                        </a:rPr>
                        <a:t>Skiing, Northeast</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65" charset="0"/>
                          <a:ea typeface="ＭＳ Ｐゴシック" pitchFamily="-65" charset="-128"/>
                        </a:rPr>
                        <a:t>20% reduction in length of ski season</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65" charset="0"/>
                          <a:ea typeface="ＭＳ Ｐゴシック" pitchFamily="-65" charset="-128"/>
                        </a:rPr>
                        <a:t>$800 million loss per year, potential resort closures</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65" charset="0"/>
                          <a:ea typeface="ＭＳ Ｐゴシック" pitchFamily="-65" charset="-128"/>
                        </a:rPr>
                        <a:t>Snowmobiling, Northeast</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65" charset="0"/>
                          <a:ea typeface="ＭＳ Ｐゴシック" pitchFamily="-65" charset="-128"/>
                        </a:rPr>
                        <a:t>Reduction of season length under higher emissions scenario</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65" charset="0"/>
                          <a:ea typeface="ＭＳ Ｐゴシック" pitchFamily="-65" charset="-128"/>
                        </a:rPr>
                        <a:t>Complete loss of opportunities in New York and Pennsylvania within a few decades, 80% reduction in season length for region by end of century</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65" charset="0"/>
                          <a:ea typeface="ＭＳ Ｐゴシック" pitchFamily="-65" charset="-128"/>
                        </a:rPr>
                        <a:t>Beaches, North Carolina</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Many beaches are eroded, and some lost by 2080</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Reduced opportunities for beach and fishing grips, without additional cost for adaptation measures</a:t>
                      </a:r>
                    </a:p>
                  </a:txBody>
                  <a:tcPr marL="101301" marR="101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Title 1"/>
          <p:cNvSpPr>
            <a:spLocks noGrp="1"/>
          </p:cNvSpPr>
          <p:nvPr>
            <p:ph type="title"/>
          </p:nvPr>
        </p:nvSpPr>
        <p:spPr/>
        <p:txBody>
          <a:bodyPr/>
          <a:lstStyle/>
          <a:p>
            <a:r>
              <a:rPr lang="en-US" dirty="0">
                <a:ea typeface="ＭＳ Ｐゴシック" pitchFamily="-65" charset="-128"/>
              </a:rPr>
              <a:t>Highlights of Water-related Impacts by Sector</a:t>
            </a:r>
            <a:endParaRPr lang="en-US" dirty="0"/>
          </a:p>
        </p:txBody>
      </p:sp>
    </p:spTree>
    <p:extLst>
      <p:ext uri="{BB962C8B-B14F-4D97-AF65-F5344CB8AC3E}">
        <p14:creationId xmlns:p14="http://schemas.microsoft.com/office/powerpoint/2010/main" val="3421048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dpulling.files.wordpress.com/2008/03/snow-m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86000" y="238125"/>
            <a:ext cx="6781800" cy="1362075"/>
          </a:xfrm>
        </p:spPr>
        <p:txBody>
          <a:bodyPr/>
          <a:lstStyle/>
          <a:p>
            <a:r>
              <a:rPr lang="en-US" sz="4400" dirty="0" smtClean="0">
                <a:solidFill>
                  <a:srgbClr val="FFFF00"/>
                </a:solidFill>
              </a:rPr>
              <a:t>Climate impact on </a:t>
            </a:r>
            <a:br>
              <a:rPr lang="en-US" sz="4400" dirty="0" smtClean="0">
                <a:solidFill>
                  <a:srgbClr val="FFFF00"/>
                </a:solidFill>
              </a:rPr>
            </a:br>
            <a:r>
              <a:rPr lang="en-US" sz="4400" dirty="0" smtClean="0">
                <a:solidFill>
                  <a:srgbClr val="FFFF00"/>
                </a:solidFill>
              </a:rPr>
              <a:t>Snow cover/snow melt</a:t>
            </a:r>
            <a:endParaRPr lang="en-US" sz="4400" dirty="0">
              <a:solidFill>
                <a:srgbClr val="FFFF00"/>
              </a:solidFill>
            </a:endParaRPr>
          </a:p>
        </p:txBody>
      </p:sp>
    </p:spTree>
    <p:extLst>
      <p:ext uri="{BB962C8B-B14F-4D97-AF65-F5344CB8AC3E}">
        <p14:creationId xmlns:p14="http://schemas.microsoft.com/office/powerpoint/2010/main" val="1062453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Snow Melt on in </a:t>
            </a:r>
            <a:r>
              <a:rPr lang="en-US" dirty="0"/>
              <a:t>Peak </a:t>
            </a:r>
            <a:r>
              <a:rPr lang="en-US" dirty="0" smtClean="0"/>
              <a:t>Stream flow </a:t>
            </a:r>
            <a:r>
              <a:rPr lang="en-US" dirty="0"/>
              <a:t>Timing</a:t>
            </a:r>
          </a:p>
        </p:txBody>
      </p:sp>
      <p:pic>
        <p:nvPicPr>
          <p:cNvPr id="4" name="Content Placeholder 2" descr="Spring Melt.tif"/>
          <p:cNvPicPr>
            <a:picLocks noGrp="1" noChangeAspect="1"/>
          </p:cNvPicPr>
          <p:nvPr>
            <p:ph idx="1"/>
          </p:nvPr>
        </p:nvPicPr>
        <p:blipFill>
          <a:blip r:embed="rId2">
            <a:extLst>
              <a:ext uri="{28A0092B-C50C-407E-A947-70E740481C1C}">
                <a14:useLocalDpi xmlns:a14="http://schemas.microsoft.com/office/drawing/2010/main" val="0"/>
              </a:ext>
            </a:extLst>
          </a:blip>
          <a:srcRect t="-4843" b="-4843"/>
          <a:stretch>
            <a:fillRect/>
          </a:stretch>
        </p:blipFill>
        <p:spPr>
          <a:xfrm>
            <a:off x="231811" y="762000"/>
            <a:ext cx="4263989" cy="3009900"/>
          </a:xfrm>
        </p:spPr>
      </p:pic>
      <p:pic>
        <p:nvPicPr>
          <p:cNvPr id="5" name="Content Placeholder 4" descr="Streamflow Timing2.jpg"/>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bwMode="auto">
          <a:xfrm>
            <a:off x="4164674" y="3613666"/>
            <a:ext cx="4870672" cy="305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562600" y="3429000"/>
            <a:ext cx="2500493" cy="369332"/>
          </a:xfrm>
          <a:prstGeom prst="rect">
            <a:avLst/>
          </a:prstGeom>
        </p:spPr>
        <p:txBody>
          <a:bodyPr wrap="none">
            <a:spAutoFit/>
          </a:bodyPr>
          <a:lstStyle/>
          <a:p>
            <a:r>
              <a:rPr lang="en-US" dirty="0"/>
              <a:t>Peak Stream flow Timing</a:t>
            </a:r>
          </a:p>
        </p:txBody>
      </p:sp>
      <p:sp>
        <p:nvSpPr>
          <p:cNvPr id="8" name="Rectangle 7"/>
          <p:cNvSpPr/>
          <p:nvPr/>
        </p:nvSpPr>
        <p:spPr>
          <a:xfrm>
            <a:off x="4800600" y="1109008"/>
            <a:ext cx="4191000" cy="1938992"/>
          </a:xfrm>
          <a:prstGeom prst="rect">
            <a:avLst/>
          </a:prstGeom>
        </p:spPr>
        <p:txBody>
          <a:bodyPr wrap="square">
            <a:spAutoFit/>
          </a:bodyPr>
          <a:lstStyle/>
          <a:p>
            <a:r>
              <a:rPr lang="en-US" sz="2000" dirty="0"/>
              <a:t>Climate change lead to larger changes in snowmelt will possibly increasing wildfire risk and creating new water management challenges for agriculture, ecosystems and urban populations.</a:t>
            </a:r>
          </a:p>
        </p:txBody>
      </p:sp>
      <p:sp>
        <p:nvSpPr>
          <p:cNvPr id="9" name="Rectangle 8"/>
          <p:cNvSpPr/>
          <p:nvPr/>
        </p:nvSpPr>
        <p:spPr>
          <a:xfrm>
            <a:off x="101600" y="4191000"/>
            <a:ext cx="3937000" cy="1938992"/>
          </a:xfrm>
          <a:prstGeom prst="rect">
            <a:avLst/>
          </a:prstGeom>
        </p:spPr>
        <p:txBody>
          <a:bodyPr wrap="square">
            <a:spAutoFit/>
          </a:bodyPr>
          <a:lstStyle/>
          <a:p>
            <a:r>
              <a:rPr lang="en-US" sz="2000" dirty="0"/>
              <a:t>Floods in river basins often occurs due to rapid snow melt (sometimes with ice jam) in spring</a:t>
            </a:r>
          </a:p>
          <a:p>
            <a:pPr marL="0" lvl="1"/>
            <a:endParaRPr lang="en-US" sz="2000" dirty="0" smtClean="0"/>
          </a:p>
          <a:p>
            <a:pPr marL="0" lvl="1"/>
            <a:r>
              <a:rPr lang="en-US" sz="2000" dirty="0" smtClean="0"/>
              <a:t>Extreme </a:t>
            </a:r>
            <a:r>
              <a:rPr lang="en-US" sz="2000" dirty="0"/>
              <a:t>rain on snow events in the melting season (super flash flood)</a:t>
            </a:r>
          </a:p>
        </p:txBody>
      </p:sp>
    </p:spTree>
    <p:extLst>
      <p:ext uri="{BB962C8B-B14F-4D97-AF65-F5344CB8AC3E}">
        <p14:creationId xmlns:p14="http://schemas.microsoft.com/office/powerpoint/2010/main" val="2673233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Freshwater</a:t>
            </a:r>
          </a:p>
        </p:txBody>
      </p:sp>
      <p:sp>
        <p:nvSpPr>
          <p:cNvPr id="45059" name="Rectangle 3"/>
          <p:cNvSpPr>
            <a:spLocks noGrp="1" noChangeArrowheads="1"/>
          </p:cNvSpPr>
          <p:nvPr>
            <p:ph type="body" idx="1"/>
          </p:nvPr>
        </p:nvSpPr>
        <p:spPr>
          <a:xfrm>
            <a:off x="328613" y="973138"/>
            <a:ext cx="8559800" cy="3203575"/>
          </a:xfrm>
        </p:spPr>
        <p:txBody>
          <a:bodyPr>
            <a:normAutofit fontScale="92500" lnSpcReduction="10000"/>
          </a:bodyPr>
          <a:lstStyle/>
          <a:p>
            <a:pPr marL="114300" indent="0" eaLnBrk="0" hangingPunct="0">
              <a:spcBef>
                <a:spcPct val="50000"/>
              </a:spcBef>
            </a:pPr>
            <a:r>
              <a:rPr lang="en-US"/>
              <a:t>  Only 2.5% of the planet’s water is freshwater.</a:t>
            </a:r>
          </a:p>
          <a:p>
            <a:pPr marL="114300" indent="0" eaLnBrk="0" hangingPunct="0">
              <a:spcBef>
                <a:spcPct val="50000"/>
              </a:spcBef>
            </a:pPr>
            <a:r>
              <a:rPr lang="en-US"/>
              <a:t>  And only 1% of that exists on Earth’s surface.</a:t>
            </a:r>
          </a:p>
          <a:p>
            <a:pPr marL="114300" indent="0" eaLnBrk="0" hangingPunct="0">
              <a:spcBef>
                <a:spcPct val="50000"/>
              </a:spcBef>
              <a:buClrTx/>
            </a:pPr>
            <a:endParaRPr lang="en-US"/>
          </a:p>
          <a:p>
            <a:pPr marL="114300" indent="0" eaLnBrk="0" hangingPunct="0">
              <a:spcBef>
                <a:spcPct val="50000"/>
              </a:spcBef>
              <a:buClrTx/>
            </a:pPr>
            <a:endParaRPr lang="en-US" sz="2600" i="1"/>
          </a:p>
          <a:p>
            <a:pPr marL="114300" indent="0" eaLnBrk="0" hangingPunct="0">
              <a:spcBef>
                <a:spcPct val="0"/>
              </a:spcBef>
              <a:buClrTx/>
              <a:buFont typeface="Wingdings" pitchFamily="2" charset="2"/>
              <a:buNone/>
            </a:pPr>
            <a:r>
              <a:rPr lang="en-US" i="1"/>
              <a:t>Only 1 part in 10,000 of water is easily accessible for drinking and irrigation. </a:t>
            </a:r>
            <a:endParaRPr lang="en-US"/>
          </a:p>
        </p:txBody>
      </p:sp>
      <p:sp>
        <p:nvSpPr>
          <p:cNvPr id="45060" name="Rectangle 4"/>
          <p:cNvSpPr>
            <a:spLocks noChangeArrowheads="1"/>
          </p:cNvSpPr>
          <p:nvPr/>
        </p:nvSpPr>
        <p:spPr bwMode="auto">
          <a:xfrm>
            <a:off x="3806825" y="65182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800">
              <a:latin typeface="Times New Roman" pitchFamily="18" charset="0"/>
            </a:endParaRPr>
          </a:p>
        </p:txBody>
      </p:sp>
    </p:spTree>
    <p:extLst>
      <p:ext uri="{BB962C8B-B14F-4D97-AF65-F5344CB8AC3E}">
        <p14:creationId xmlns:p14="http://schemas.microsoft.com/office/powerpoint/2010/main" val="151783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srcRect/>
          <a:stretch>
            <a:fillRect/>
          </a:stretch>
        </p:blipFill>
        <p:spPr bwMode="auto">
          <a:xfrm>
            <a:off x="0" y="0"/>
            <a:ext cx="9144000" cy="6845300"/>
          </a:xfrm>
          <a:prstGeom prst="rect">
            <a:avLst/>
          </a:prstGeom>
          <a:noFill/>
          <a:ln w="9525" cap="flat" cmpd="sng">
            <a:solidFill>
              <a:schemeClr val="tx1">
                <a:lumMod val="65000"/>
                <a:lumOff val="35000"/>
              </a:schemeClr>
            </a:solidFill>
            <a:prstDash val="solid"/>
            <a:miter lim="800000"/>
            <a:headEnd/>
            <a:tailEnd/>
          </a:ln>
        </p:spPr>
      </p:pic>
    </p:spTree>
    <p:extLst>
      <p:ext uri="{BB962C8B-B14F-4D97-AF65-F5344CB8AC3E}">
        <p14:creationId xmlns:p14="http://schemas.microsoft.com/office/powerpoint/2010/main" val="2508676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Precipitation Events</a:t>
            </a:r>
            <a:endParaRPr lang="en-US" dirty="0"/>
          </a:p>
        </p:txBody>
      </p:sp>
      <p:sp>
        <p:nvSpPr>
          <p:cNvPr id="4" name="Rectangle 3"/>
          <p:cNvSpPr/>
          <p:nvPr/>
        </p:nvSpPr>
        <p:spPr>
          <a:xfrm>
            <a:off x="25400" y="1219200"/>
            <a:ext cx="3878644" cy="2031325"/>
          </a:xfrm>
          <a:prstGeom prst="rect">
            <a:avLst/>
          </a:prstGeom>
        </p:spPr>
        <p:txBody>
          <a:bodyPr wrap="square">
            <a:spAutoFit/>
          </a:bodyPr>
          <a:lstStyle/>
          <a:p>
            <a:r>
              <a:rPr lang="en-US" dirty="0">
                <a:latin typeface="Calibri" pitchFamily="34" charset="0"/>
              </a:rPr>
              <a:t>NORTHEAST:</a:t>
            </a:r>
          </a:p>
          <a:p>
            <a:pPr marL="800100" lvl="1" indent="-342900">
              <a:buFont typeface="Arial" pitchFamily="34" charset="0"/>
              <a:buChar char="•"/>
            </a:pPr>
            <a:r>
              <a:rPr lang="en-US" dirty="0">
                <a:latin typeface="Calibri" pitchFamily="34" charset="0"/>
              </a:rPr>
              <a:t>Average annual temperature increase of 2</a:t>
            </a:r>
            <a:r>
              <a:rPr lang="en-US" baseline="30000" dirty="0">
                <a:latin typeface="Calibri" pitchFamily="34" charset="0"/>
              </a:rPr>
              <a:t>o</a:t>
            </a:r>
            <a:r>
              <a:rPr lang="en-US" dirty="0">
                <a:latin typeface="Calibri" pitchFamily="34" charset="0"/>
              </a:rPr>
              <a:t>F since 1970</a:t>
            </a:r>
          </a:p>
          <a:p>
            <a:pPr marL="800100" lvl="1" indent="-342900">
              <a:buFont typeface="Arial" pitchFamily="34" charset="0"/>
              <a:buChar char="•"/>
            </a:pPr>
            <a:r>
              <a:rPr lang="en-US" dirty="0">
                <a:latin typeface="Calibri" pitchFamily="34" charset="0"/>
              </a:rPr>
              <a:t>Increase in warm days, longer growing season, downpours</a:t>
            </a:r>
          </a:p>
          <a:p>
            <a:pPr marL="800100" lvl="1" indent="-342900">
              <a:buFont typeface="Arial" pitchFamily="34" charset="0"/>
              <a:buChar char="•"/>
            </a:pPr>
            <a:r>
              <a:rPr lang="en-US" dirty="0">
                <a:latin typeface="Calibri" pitchFamily="34" charset="0"/>
              </a:rPr>
              <a:t>Decrease in precipitation falling as snow</a:t>
            </a:r>
          </a:p>
        </p:txBody>
      </p:sp>
      <p:sp>
        <p:nvSpPr>
          <p:cNvPr id="5" name="Rectangle 4"/>
          <p:cNvSpPr/>
          <p:nvPr/>
        </p:nvSpPr>
        <p:spPr>
          <a:xfrm>
            <a:off x="25400" y="3505200"/>
            <a:ext cx="3878644" cy="3139321"/>
          </a:xfrm>
          <a:prstGeom prst="rect">
            <a:avLst/>
          </a:prstGeom>
        </p:spPr>
        <p:txBody>
          <a:bodyPr wrap="square">
            <a:spAutoFit/>
          </a:bodyPr>
          <a:lstStyle/>
          <a:p>
            <a:r>
              <a:rPr lang="en-US" dirty="0">
                <a:latin typeface="Calibri" pitchFamily="34" charset="0"/>
              </a:rPr>
              <a:t>SOUTHEAST:</a:t>
            </a:r>
          </a:p>
          <a:p>
            <a:pPr marL="800100" lvl="1" indent="-342900">
              <a:buFont typeface="Arial" pitchFamily="34" charset="0"/>
              <a:buChar char="•"/>
            </a:pPr>
            <a:r>
              <a:rPr lang="en-US" dirty="0">
                <a:latin typeface="Calibri" pitchFamily="34" charset="0"/>
              </a:rPr>
              <a:t>Average annual temperature increase of 2</a:t>
            </a:r>
            <a:r>
              <a:rPr lang="en-US" baseline="30000" dirty="0">
                <a:latin typeface="Calibri" pitchFamily="34" charset="0"/>
              </a:rPr>
              <a:t>o</a:t>
            </a:r>
            <a:r>
              <a:rPr lang="en-US" dirty="0">
                <a:latin typeface="Calibri" pitchFamily="34" charset="0"/>
              </a:rPr>
              <a:t>F since 1970</a:t>
            </a:r>
          </a:p>
          <a:p>
            <a:pPr marL="800100" lvl="1" indent="-342900">
              <a:buFont typeface="Arial" pitchFamily="34" charset="0"/>
              <a:buChar char="•"/>
            </a:pPr>
            <a:r>
              <a:rPr lang="en-US" dirty="0">
                <a:latin typeface="Calibri" pitchFamily="34" charset="0"/>
              </a:rPr>
              <a:t>Seasonal changes in precipitation (e.g., 30% increase in Fall, decrease in summer)</a:t>
            </a:r>
          </a:p>
          <a:p>
            <a:pPr marL="800100" lvl="1" indent="-342900">
              <a:buFont typeface="Arial" pitchFamily="34" charset="0"/>
              <a:buChar char="•"/>
            </a:pPr>
            <a:r>
              <a:rPr lang="en-US" dirty="0">
                <a:latin typeface="Calibri" pitchFamily="34" charset="0"/>
              </a:rPr>
              <a:t>Increase in heavy downpours and drought coverage</a:t>
            </a:r>
          </a:p>
          <a:p>
            <a:pPr marL="800100" lvl="1" indent="-342900">
              <a:buFont typeface="Arial" pitchFamily="34" charset="0"/>
              <a:buChar char="•"/>
            </a:pPr>
            <a:r>
              <a:rPr lang="en-US" dirty="0">
                <a:latin typeface="Calibri" pitchFamily="34" charset="0"/>
              </a:rPr>
              <a:t>Increase in power of Atlantic hurricanes since 1970</a:t>
            </a:r>
          </a:p>
        </p:txBody>
      </p:sp>
      <p:pic>
        <p:nvPicPr>
          <p:cNvPr id="32770" name="Picture 2" descr="Increases in heavy precipitation in the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490" y="838200"/>
            <a:ext cx="4464910" cy="588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29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in Annual Runoff</a:t>
            </a:r>
            <a:endParaRPr lang="en-US" dirty="0"/>
          </a:p>
        </p:txBody>
      </p:sp>
      <p:pic>
        <p:nvPicPr>
          <p:cNvPr id="45058" name="Picture 2" descr="http://www2.sunysuffolk.edu/mandias/global_warming/images/USGRP_runof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822044"/>
            <a:ext cx="6545947" cy="573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16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Projected Temp.jpg                                             00038833Macintosh HD                   BCFC62B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0001" y="1600200"/>
            <a:ext cx="8987799" cy="3875935"/>
          </a:xfrm>
        </p:spPr>
      </p:pic>
      <p:sp>
        <p:nvSpPr>
          <p:cNvPr id="2" name="Title 1"/>
          <p:cNvSpPr>
            <a:spLocks noGrp="1"/>
          </p:cNvSpPr>
          <p:nvPr>
            <p:ph type="title"/>
          </p:nvPr>
        </p:nvSpPr>
        <p:spPr/>
        <p:txBody>
          <a:bodyPr/>
          <a:lstStyle/>
          <a:p>
            <a:r>
              <a:rPr lang="en-US" dirty="0">
                <a:ea typeface="ＭＳ Ｐゴシック" pitchFamily="-65" charset="-128"/>
              </a:rPr>
              <a:t>Projected U.S. Temperature Increase (2040-2060)</a:t>
            </a:r>
            <a:endParaRPr lang="en-US" dirty="0"/>
          </a:p>
        </p:txBody>
      </p:sp>
    </p:spTree>
    <p:extLst>
      <p:ext uri="{BB962C8B-B14F-4D97-AF65-F5344CB8AC3E}">
        <p14:creationId xmlns:p14="http://schemas.microsoft.com/office/powerpoint/2010/main" val="808024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33400"/>
            <a:ext cx="7772400" cy="1362075"/>
          </a:xfrm>
        </p:spPr>
        <p:txBody>
          <a:bodyPr/>
          <a:lstStyle/>
          <a:p>
            <a:r>
              <a:rPr lang="en-US" dirty="0" smtClean="0"/>
              <a:t>Effect on Soil Moisture:</a:t>
            </a:r>
            <a:br>
              <a:rPr lang="en-US" dirty="0" smtClean="0"/>
            </a:br>
            <a:r>
              <a:rPr lang="en-US" dirty="0" smtClean="0"/>
              <a:t>Droughts</a:t>
            </a:r>
            <a:endParaRPr lang="en-US" dirty="0"/>
          </a:p>
        </p:txBody>
      </p:sp>
      <p:pic>
        <p:nvPicPr>
          <p:cNvPr id="43010" name="Picture 2" descr="http://graphics8.nytimes.com/images/2007/07/04/us/04drought-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04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82000" cy="609600"/>
          </a:xfrm>
        </p:spPr>
        <p:txBody>
          <a:bodyPr/>
          <a:lstStyle/>
          <a:p>
            <a:pPr eaLnBrk="1" hangingPunct="1"/>
            <a:r>
              <a:rPr lang="en-US" sz="3200" b="1" dirty="0" smtClean="0">
                <a:ea typeface="ＭＳ Ｐゴシック" pitchFamily="-65" charset="-128"/>
              </a:rPr>
              <a:t>Long Term Drought Conditions</a:t>
            </a:r>
            <a:endParaRPr lang="en-US" sz="3200" dirty="0" smtClean="0">
              <a:ea typeface="ＭＳ Ｐゴシック" pitchFamily="-65" charset="-128"/>
            </a:endParaRPr>
          </a:p>
        </p:txBody>
      </p:sp>
      <p:pic>
        <p:nvPicPr>
          <p:cNvPr id="2050" name="Picture 2" descr="http://www.cpc.ncep.noaa.gov/products/predictions/tools/edb/lbf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914400"/>
            <a:ext cx="76199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47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latin typeface="+mj-lt"/>
              </a:rPr>
              <a:t>An </a:t>
            </a:r>
            <a:r>
              <a:rPr lang="en-US" dirty="0">
                <a:latin typeface="+mj-lt"/>
              </a:rPr>
              <a:t>increase in average temperature can </a:t>
            </a:r>
            <a:endParaRPr lang="en-US" dirty="0" smtClean="0">
              <a:latin typeface="+mj-lt"/>
            </a:endParaRPr>
          </a:p>
          <a:p>
            <a:pPr lvl="1"/>
            <a:r>
              <a:rPr lang="en-US" sz="2200" dirty="0" smtClean="0">
                <a:latin typeface="+mj-lt"/>
              </a:rPr>
              <a:t>lengthen </a:t>
            </a:r>
            <a:r>
              <a:rPr lang="en-US" sz="2200" dirty="0">
                <a:latin typeface="+mj-lt"/>
              </a:rPr>
              <a:t>the growing season in regions with a relatively cool spring and fall; </a:t>
            </a:r>
            <a:endParaRPr lang="en-US" sz="2200" dirty="0" smtClean="0">
              <a:latin typeface="+mj-lt"/>
            </a:endParaRPr>
          </a:p>
          <a:p>
            <a:pPr lvl="1"/>
            <a:r>
              <a:rPr lang="en-US" sz="2200" dirty="0" smtClean="0">
                <a:latin typeface="+mj-lt"/>
              </a:rPr>
              <a:t>adversely </a:t>
            </a:r>
            <a:r>
              <a:rPr lang="en-US" sz="2200" dirty="0">
                <a:latin typeface="+mj-lt"/>
              </a:rPr>
              <a:t>affect crops in regions where summer heat already limits production; </a:t>
            </a:r>
            <a:endParaRPr lang="en-US" sz="2200" dirty="0" smtClean="0">
              <a:latin typeface="+mj-lt"/>
            </a:endParaRPr>
          </a:p>
          <a:p>
            <a:pPr lvl="1"/>
            <a:r>
              <a:rPr lang="en-US" sz="2200" dirty="0" smtClean="0">
                <a:latin typeface="+mj-lt"/>
              </a:rPr>
              <a:t>increase </a:t>
            </a:r>
            <a:r>
              <a:rPr lang="en-US" sz="2200" dirty="0">
                <a:latin typeface="+mj-lt"/>
              </a:rPr>
              <a:t>soil evaporation rates, and </a:t>
            </a:r>
            <a:endParaRPr lang="en-US" sz="2200" dirty="0" smtClean="0">
              <a:latin typeface="+mj-lt"/>
            </a:endParaRPr>
          </a:p>
          <a:p>
            <a:pPr lvl="1"/>
            <a:r>
              <a:rPr lang="en-US" sz="2200" dirty="0" smtClean="0">
                <a:latin typeface="+mj-lt"/>
              </a:rPr>
              <a:t>increase </a:t>
            </a:r>
            <a:r>
              <a:rPr lang="en-US" sz="2200" dirty="0">
                <a:latin typeface="+mj-lt"/>
              </a:rPr>
              <a:t>the chances of severe droughts</a:t>
            </a:r>
            <a:r>
              <a:rPr lang="en-US" sz="2200" dirty="0" smtClean="0">
                <a:latin typeface="+mj-lt"/>
              </a:rPr>
              <a:t>.</a:t>
            </a:r>
          </a:p>
          <a:p>
            <a:r>
              <a:rPr lang="en-US" dirty="0" smtClean="0">
                <a:latin typeface="+mj-lt"/>
              </a:rPr>
              <a:t>Changes </a:t>
            </a:r>
            <a:r>
              <a:rPr lang="en-US" dirty="0">
                <a:latin typeface="+mj-lt"/>
              </a:rPr>
              <a:t>in rainfall can affect soil erosion rates and soil moisture, both of which are important for crop yields</a:t>
            </a:r>
            <a:r>
              <a:rPr lang="en-US" dirty="0" smtClean="0">
                <a:latin typeface="+mj-lt"/>
              </a:rPr>
              <a:t>.</a:t>
            </a:r>
          </a:p>
          <a:p>
            <a:r>
              <a:rPr lang="en-US" dirty="0">
                <a:latin typeface="+mj-lt"/>
              </a:rPr>
              <a:t>Food production is projected to benefit from a warmer climate, but there probably will be strong regional effects, with some areas in North America suffering significant loss of comparative advantage to other regions.</a:t>
            </a:r>
          </a:p>
          <a:p>
            <a:r>
              <a:rPr lang="en-US" dirty="0">
                <a:latin typeface="+mj-lt"/>
              </a:rPr>
              <a:t>The U.S. Great Plains/Canadian Prairies are expected to be particularly vulnerable</a:t>
            </a:r>
            <a:r>
              <a:rPr lang="en-US" dirty="0" smtClean="0">
                <a:latin typeface="+mj-lt"/>
              </a:rPr>
              <a:t>.</a:t>
            </a:r>
            <a:endParaRPr lang="en-US" dirty="0">
              <a:latin typeface="+mj-lt"/>
            </a:endParaRPr>
          </a:p>
        </p:txBody>
      </p:sp>
      <p:sp>
        <p:nvSpPr>
          <p:cNvPr id="3" name="Title 2"/>
          <p:cNvSpPr>
            <a:spLocks noGrp="1"/>
          </p:cNvSpPr>
          <p:nvPr>
            <p:ph type="title"/>
          </p:nvPr>
        </p:nvSpPr>
        <p:spPr/>
        <p:txBody>
          <a:bodyPr/>
          <a:lstStyle/>
          <a:p>
            <a:r>
              <a:rPr lang="en-US" dirty="0" smtClean="0"/>
              <a:t>Effect on Agriculture Productivity</a:t>
            </a:r>
            <a:endParaRPr lang="en-US" dirty="0"/>
          </a:p>
        </p:txBody>
      </p:sp>
    </p:spTree>
    <p:extLst>
      <p:ext uri="{BB962C8B-B14F-4D97-AF65-F5344CB8AC3E}">
        <p14:creationId xmlns:p14="http://schemas.microsoft.com/office/powerpoint/2010/main" val="1648661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91792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33400" y="228600"/>
            <a:ext cx="7772400" cy="838200"/>
          </a:xfrm>
        </p:spPr>
        <p:txBody>
          <a:bodyPr/>
          <a:lstStyle/>
          <a:p>
            <a:r>
              <a:rPr lang="en-US" dirty="0" smtClean="0">
                <a:solidFill>
                  <a:srgbClr val="FFFF00"/>
                </a:solidFill>
              </a:rPr>
              <a:t>Effect on Forest Fire</a:t>
            </a:r>
            <a:endParaRPr lang="en-US" dirty="0">
              <a:solidFill>
                <a:srgbClr val="FFFF00"/>
              </a:solidFill>
            </a:endParaRPr>
          </a:p>
        </p:txBody>
      </p:sp>
    </p:spTree>
    <p:extLst>
      <p:ext uri="{BB962C8B-B14F-4D97-AF65-F5344CB8AC3E}">
        <p14:creationId xmlns:p14="http://schemas.microsoft.com/office/powerpoint/2010/main" val="1286575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Forest Fire</a:t>
            </a:r>
          </a:p>
        </p:txBody>
      </p:sp>
      <p:sp>
        <p:nvSpPr>
          <p:cNvPr id="6" name="Rectangle 5"/>
          <p:cNvSpPr/>
          <p:nvPr/>
        </p:nvSpPr>
        <p:spPr>
          <a:xfrm>
            <a:off x="381000" y="905470"/>
            <a:ext cx="8458200" cy="1015663"/>
          </a:xfrm>
          <a:prstGeom prst="rect">
            <a:avLst/>
          </a:prstGeom>
        </p:spPr>
        <p:txBody>
          <a:bodyPr wrap="square">
            <a:spAutoFit/>
          </a:bodyPr>
          <a:lstStyle/>
          <a:p>
            <a:r>
              <a:rPr lang="en-US" sz="2000" dirty="0"/>
              <a:t>Large forest fires have occurred more frequently in the western United States since the mid-1980s as spring temperatures increased, mountain snows melted earlier and summers got </a:t>
            </a:r>
            <a:r>
              <a:rPr lang="en-US" sz="2000" dirty="0" smtClean="0"/>
              <a:t>hotter.</a:t>
            </a:r>
            <a:endParaRPr lang="en-US" sz="2000" dirty="0"/>
          </a:p>
        </p:txBody>
      </p:sp>
      <p:pic>
        <p:nvPicPr>
          <p:cNvPr id="19462" name="Picture 6" descr="http://www.ncdc.noaa.gov/img/climate/research/2007/dec/us-wildfires-1960to2007-pg.gif"/>
          <p:cNvPicPr>
            <a:picLocks noChangeAspect="1" noChangeArrowheads="1"/>
          </p:cNvPicPr>
          <p:nvPr/>
        </p:nvPicPr>
        <p:blipFill rotWithShape="1">
          <a:blip r:embed="rId2">
            <a:extLst>
              <a:ext uri="{28A0092B-C50C-407E-A947-70E740481C1C}">
                <a14:useLocalDpi xmlns:a14="http://schemas.microsoft.com/office/drawing/2010/main" val="0"/>
              </a:ext>
            </a:extLst>
          </a:blip>
          <a:srcRect l="7215" t="5632" r="13882" b="52671"/>
          <a:stretch/>
        </p:blipFill>
        <p:spPr bwMode="auto">
          <a:xfrm>
            <a:off x="857250" y="1905000"/>
            <a:ext cx="7143750" cy="488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47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Fire </a:t>
            </a:r>
            <a:r>
              <a:rPr lang="en-US" dirty="0"/>
              <a:t>danger </a:t>
            </a:r>
            <a:r>
              <a:rPr lang="en-US" dirty="0" smtClean="0"/>
              <a:t>forecasts</a:t>
            </a:r>
            <a:endParaRPr lang="en-US" dirty="0"/>
          </a:p>
        </p:txBody>
      </p:sp>
      <p:pic>
        <p:nvPicPr>
          <p:cNvPr id="18434" name="Picture 2" descr="http://72.32.186.224/nfdr/output/ERC021n.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2" t="5868"/>
          <a:stretch/>
        </p:blipFill>
        <p:spPr bwMode="auto">
          <a:xfrm>
            <a:off x="1295400" y="1815320"/>
            <a:ext cx="7010400" cy="42806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990600"/>
            <a:ext cx="8763000" cy="646331"/>
          </a:xfrm>
          <a:prstGeom prst="rect">
            <a:avLst/>
          </a:prstGeom>
        </p:spPr>
        <p:txBody>
          <a:bodyPr wrap="square">
            <a:spAutoFit/>
          </a:bodyPr>
          <a:lstStyle/>
          <a:p>
            <a:r>
              <a:rPr lang="en-US" dirty="0"/>
              <a:t>These forecasts can be used for operational and strategic fire planning at regional and national scales.</a:t>
            </a:r>
          </a:p>
        </p:txBody>
      </p:sp>
      <p:sp>
        <p:nvSpPr>
          <p:cNvPr id="5" name="Rectangle 4"/>
          <p:cNvSpPr/>
          <p:nvPr/>
        </p:nvSpPr>
        <p:spPr>
          <a:xfrm>
            <a:off x="381000" y="6336268"/>
            <a:ext cx="8077200" cy="369332"/>
          </a:xfrm>
          <a:prstGeom prst="rect">
            <a:avLst/>
          </a:prstGeom>
        </p:spPr>
        <p:txBody>
          <a:bodyPr wrap="square">
            <a:spAutoFit/>
          </a:bodyPr>
          <a:lstStyle/>
          <a:p>
            <a:r>
              <a:rPr lang="en-US" dirty="0"/>
              <a:t> </a:t>
            </a:r>
            <a:r>
              <a:rPr lang="en-US" dirty="0" smtClean="0"/>
              <a:t>Source: Wild land Fire Assessment System / National </a:t>
            </a:r>
            <a:r>
              <a:rPr lang="en-US" dirty="0"/>
              <a:t>Weather Service</a:t>
            </a:r>
          </a:p>
        </p:txBody>
      </p:sp>
    </p:spTree>
    <p:extLst>
      <p:ext uri="{BB962C8B-B14F-4D97-AF65-F5344CB8AC3E}">
        <p14:creationId xmlns:p14="http://schemas.microsoft.com/office/powerpoint/2010/main" val="374271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sp>
        <p:nvSpPr>
          <p:cNvPr id="51203" name="Rectangle 3"/>
          <p:cNvSpPr>
            <a:spLocks noGrp="1" noChangeArrowheads="1"/>
          </p:cNvSpPr>
          <p:nvPr>
            <p:ph type="body" idx="1"/>
          </p:nvPr>
        </p:nvSpPr>
        <p:spPr/>
        <p:txBody>
          <a:bodyPr/>
          <a:lstStyle/>
          <a:p>
            <a:endParaRPr lang="en-US"/>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b="5161"/>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896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Climate Change </a:t>
            </a:r>
            <a:r>
              <a:rPr lang="en-US" dirty="0" smtClean="0"/>
              <a:t>Link with Vegetation Shifts</a:t>
            </a:r>
            <a:endParaRPr lang="en-US" dirty="0"/>
          </a:p>
        </p:txBody>
      </p:sp>
      <p:pic>
        <p:nvPicPr>
          <p:cNvPr id="47106" name="Picture 2" descr="http://images.sciencedaily.com/2010/06/100607092143-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6687" y="914400"/>
            <a:ext cx="6194425" cy="37166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4309646"/>
            <a:ext cx="2469266" cy="338554"/>
          </a:xfrm>
          <a:prstGeom prst="rect">
            <a:avLst/>
          </a:prstGeom>
        </p:spPr>
        <p:txBody>
          <a:bodyPr wrap="none">
            <a:spAutoFit/>
          </a:bodyPr>
          <a:lstStyle/>
          <a:p>
            <a:r>
              <a:rPr lang="en-US" sz="1600" i="1" dirty="0" err="1"/>
              <a:t>ScienceDaily</a:t>
            </a:r>
            <a:r>
              <a:rPr lang="en-US" sz="1600" i="1" dirty="0"/>
              <a:t> (June 9, 2010)</a:t>
            </a:r>
            <a:r>
              <a:rPr lang="en-US" sz="1600" dirty="0"/>
              <a:t> </a:t>
            </a:r>
          </a:p>
        </p:txBody>
      </p:sp>
      <p:sp>
        <p:nvSpPr>
          <p:cNvPr id="6" name="Rectangle 5"/>
          <p:cNvSpPr/>
          <p:nvPr/>
        </p:nvSpPr>
        <p:spPr>
          <a:xfrm>
            <a:off x="152400" y="4798874"/>
            <a:ext cx="8686800" cy="1754326"/>
          </a:xfrm>
          <a:prstGeom prst="rect">
            <a:avLst/>
          </a:prstGeom>
        </p:spPr>
        <p:txBody>
          <a:bodyPr wrap="square">
            <a:spAutoFit/>
          </a:bodyPr>
          <a:lstStyle/>
          <a:p>
            <a:pPr marL="285750" indent="-285750">
              <a:buFont typeface="Arial" pitchFamily="34" charset="0"/>
              <a:buChar char="•"/>
            </a:pPr>
            <a:r>
              <a:rPr lang="en-US" dirty="0" smtClean="0"/>
              <a:t>The long-term </a:t>
            </a:r>
            <a:r>
              <a:rPr lang="en-US" dirty="0"/>
              <a:t>vegetation shifts in which </a:t>
            </a:r>
            <a:r>
              <a:rPr lang="en-US" dirty="0" smtClean="0"/>
              <a:t>climate plays more role than </a:t>
            </a:r>
            <a:r>
              <a:rPr lang="en-US" dirty="0"/>
              <a:t>impacts from local human activity such as </a:t>
            </a:r>
            <a:r>
              <a:rPr lang="en-US" dirty="0" smtClean="0"/>
              <a:t>deforestation.</a:t>
            </a:r>
          </a:p>
          <a:p>
            <a:pPr marL="285750" indent="-285750">
              <a:buFont typeface="Arial" pitchFamily="34" charset="0"/>
              <a:buChar char="•"/>
            </a:pPr>
            <a:r>
              <a:rPr lang="en-US" dirty="0" smtClean="0"/>
              <a:t>Some </a:t>
            </a:r>
            <a:r>
              <a:rPr lang="en-US" dirty="0"/>
              <a:t>examples of biome shifts that occurred include woodlands giving way to grasslands in the African Sahel, and </a:t>
            </a:r>
            <a:r>
              <a:rPr lang="en-US" dirty="0" err="1"/>
              <a:t>shrublands</a:t>
            </a:r>
            <a:r>
              <a:rPr lang="en-US" dirty="0"/>
              <a:t> encroaching onto tundra in the Arctic</a:t>
            </a:r>
            <a:r>
              <a:rPr lang="en-US" dirty="0" smtClean="0"/>
              <a:t>.</a:t>
            </a:r>
          </a:p>
          <a:p>
            <a:pPr marL="285750" indent="-285750">
              <a:buFont typeface="Arial" pitchFamily="34" charset="0"/>
              <a:buChar char="•"/>
            </a:pPr>
            <a:r>
              <a:rPr lang="en-US" dirty="0"/>
              <a:t>Vegetation has been gradually moving toward the poles and up mountain slopes, where temperatures are cooler, as well as toward the equator, where rainfall is greater</a:t>
            </a:r>
            <a:r>
              <a:rPr lang="en-US" dirty="0" smtClean="0"/>
              <a:t>.</a:t>
            </a:r>
            <a:endParaRPr lang="en-US" dirty="0"/>
          </a:p>
        </p:txBody>
      </p:sp>
    </p:spTree>
    <p:extLst>
      <p:ext uri="{BB962C8B-B14F-4D97-AF65-F5344CB8AC3E}">
        <p14:creationId xmlns:p14="http://schemas.microsoft.com/office/powerpoint/2010/main" val="1630960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Effects of Climate Change</a:t>
            </a:r>
            <a:endParaRPr lang="en-US" dirty="0"/>
          </a:p>
        </p:txBody>
      </p:sp>
      <p:pic>
        <p:nvPicPr>
          <p:cNvPr id="24578" name="Picture 2" descr="[09-06-19+Global+climate+change+impac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364" y="838200"/>
            <a:ext cx="585903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4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229600" cy="563563"/>
          </a:xfrm>
        </p:spPr>
        <p:txBody>
          <a:bodyPr/>
          <a:lstStyle/>
          <a:p>
            <a:r>
              <a:rPr lang="en-US" sz="2400" b="1" dirty="0" smtClean="0">
                <a:ea typeface="ＭＳ Ｐゴシック" pitchFamily="-65" charset="-128"/>
              </a:rPr>
              <a:t>Observed Water-Related Changes During the Last Century</a:t>
            </a:r>
          </a:p>
        </p:txBody>
      </p:sp>
      <p:graphicFrame>
        <p:nvGraphicFramePr>
          <p:cNvPr id="4" name="Content Placeholder 3"/>
          <p:cNvGraphicFramePr>
            <a:graphicFrameLocks noGrp="1"/>
          </p:cNvGraphicFramePr>
          <p:nvPr>
            <p:ph idx="1"/>
          </p:nvPr>
        </p:nvGraphicFramePr>
        <p:xfrm>
          <a:off x="304800" y="838200"/>
          <a:ext cx="8610600" cy="5551170"/>
        </p:xfrm>
        <a:graphic>
          <a:graphicData uri="http://schemas.openxmlformats.org/drawingml/2006/table">
            <a:tbl>
              <a:tblPr/>
              <a:tblGrid>
                <a:gridCol w="3679825"/>
                <a:gridCol w="2112963"/>
                <a:gridCol w="2817812"/>
              </a:tblGrid>
              <a:tr h="3333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65" charset="0"/>
                          <a:ea typeface="ＭＳ Ｐゴシック" pitchFamily="-65" charset="-128"/>
                        </a:rPr>
                        <a:t>Observed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65" charset="0"/>
                          <a:ea typeface="ＭＳ Ｐゴシック" pitchFamily="-65" charset="-128"/>
                        </a:rPr>
                        <a:t>Direction of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65" charset="0"/>
                          <a:ea typeface="ＭＳ Ｐゴシック" pitchFamily="-65" charset="-128"/>
                        </a:rPr>
                        <a:t>Region Affected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One to four week earlier peak streamflow due to earlier warming-driven snowmelt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Earlier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West and Northeast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Proportion of precipitation falling as snow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Decreasing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West and Northeast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Duration and extent of snow cover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Decreasing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Most of the  U. 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Mountain snow water equivalent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Decreasing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West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Annual precipitation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Increasing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Most of the U. 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Annual precipitation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Decreasing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Southwest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Frequency of heavy precipitation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Increasing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Most of the U. 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Runoff and streamflow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Decreasing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Colorado and Columbia River Basins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Streamflow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Increasing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Most of 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Amount of ice in mountain glaciers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Decreasing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Western mountains and Alaska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Water temperature of lakes and streams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Increasing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Most of the U. 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Ice cover on lakes and rivers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Decreasing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Great Lakes and Northeast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Periods of drought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Increasing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Parts of West and 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Salinization of surface waters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Increasing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Florida and Louisiana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33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Widespread thawing of permafrost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Increasing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65" charset="0"/>
                          <a:ea typeface="ＭＳ Ｐゴシック" pitchFamily="-65" charset="-128"/>
                        </a:rPr>
                        <a:t>Alaska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821080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11-00C0_P"/>
          <p:cNvPicPr>
            <a:picLocks noChangeAspect="1" noChangeArrowheads="1"/>
          </p:cNvPicPr>
          <p:nvPr/>
        </p:nvPicPr>
        <p:blipFill>
          <a:blip r:embed="rId3" cstate="print">
            <a:extLst>
              <a:ext uri="{28A0092B-C50C-407E-A947-70E740481C1C}">
                <a14:useLocalDpi xmlns:a14="http://schemas.microsoft.com/office/drawing/2010/main" val="0"/>
              </a:ext>
            </a:extLst>
          </a:blip>
          <a:srcRect b="4083"/>
          <a:stretch>
            <a:fillRect/>
          </a:stretch>
        </p:blipFill>
        <p:spPr bwMode="auto">
          <a:xfrm>
            <a:off x="1828800" y="762000"/>
            <a:ext cx="5114925" cy="3400425"/>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457200" y="79375"/>
            <a:ext cx="8382000" cy="1139825"/>
          </a:xfrm>
        </p:spPr>
        <p:txBody>
          <a:bodyPr/>
          <a:lstStyle/>
          <a:p>
            <a:r>
              <a:rPr lang="en-US"/>
              <a:t>Plumbing the Colorado River</a:t>
            </a:r>
          </a:p>
        </p:txBody>
      </p:sp>
      <p:sp>
        <p:nvSpPr>
          <p:cNvPr id="41987" name="Rectangle 3"/>
          <p:cNvSpPr>
            <a:spLocks noGrp="1" noChangeArrowheads="1"/>
          </p:cNvSpPr>
          <p:nvPr>
            <p:ph type="body" idx="1"/>
          </p:nvPr>
        </p:nvSpPr>
        <p:spPr>
          <a:xfrm>
            <a:off x="0" y="4064000"/>
            <a:ext cx="8788400" cy="2641600"/>
          </a:xfrm>
        </p:spPr>
        <p:txBody>
          <a:bodyPr/>
          <a:lstStyle/>
          <a:p>
            <a:r>
              <a:rPr lang="en-US" sz="2400"/>
              <a:t>The once-mighty Colorado River is now dammed. So much water is withdrawn that it barely reaches the sea.</a:t>
            </a:r>
          </a:p>
          <a:p>
            <a:r>
              <a:rPr lang="en-US" sz="2400"/>
              <a:t>Western states apportion the water according to a pact, but California has long exceeded its share.</a:t>
            </a:r>
          </a:p>
          <a:p>
            <a:r>
              <a:rPr lang="en-US" sz="2400"/>
              <a:t>In 2003 the U.S. government cut California’s flow. Months of wrangling followed until a deal was reached.</a:t>
            </a:r>
          </a:p>
        </p:txBody>
      </p:sp>
    </p:spTree>
    <p:extLst>
      <p:ext uri="{BB962C8B-B14F-4D97-AF65-F5344CB8AC3E}">
        <p14:creationId xmlns:p14="http://schemas.microsoft.com/office/powerpoint/2010/main" val="527906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11200"/>
            <a:ext cx="7239000" cy="61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Rectangle 6"/>
          <p:cNvSpPr>
            <a:spLocks noGrp="1" noChangeArrowheads="1"/>
          </p:cNvSpPr>
          <p:nvPr>
            <p:ph type="title"/>
          </p:nvPr>
        </p:nvSpPr>
        <p:spPr>
          <a:xfrm>
            <a:off x="914400" y="0"/>
            <a:ext cx="8229600" cy="1139825"/>
          </a:xfrm>
        </p:spPr>
        <p:txBody>
          <a:bodyPr/>
          <a:lstStyle/>
          <a:p>
            <a:r>
              <a:rPr lang="en-US" sz="3800"/>
              <a:t>Climate Change and Water in California</a:t>
            </a:r>
          </a:p>
        </p:txBody>
      </p:sp>
    </p:spTree>
    <p:extLst>
      <p:ext uri="{BB962C8B-B14F-4D97-AF65-F5344CB8AC3E}">
        <p14:creationId xmlns:p14="http://schemas.microsoft.com/office/powerpoint/2010/main" val="106041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3800">
                <a:solidFill>
                  <a:srgbClr val="FFCC00"/>
                </a:solidFill>
              </a:rPr>
              <a:t>Climate Change Impacts to California’s Water Resources</a:t>
            </a:r>
          </a:p>
        </p:txBody>
      </p:sp>
      <p:sp>
        <p:nvSpPr>
          <p:cNvPr id="15365" name="Rectangle 5"/>
          <p:cNvSpPr>
            <a:spLocks noGrp="1" noChangeArrowheads="1"/>
          </p:cNvSpPr>
          <p:nvPr>
            <p:ph type="body" idx="1"/>
          </p:nvPr>
        </p:nvSpPr>
        <p:spPr>
          <a:xfrm>
            <a:off x="457200" y="1600200"/>
            <a:ext cx="9067800" cy="4530725"/>
          </a:xfrm>
        </p:spPr>
        <p:txBody>
          <a:bodyPr/>
          <a:lstStyle/>
          <a:p>
            <a:r>
              <a:rPr lang="en-US" sz="2400"/>
              <a:t>By 2050: loss of at least 25 percent of the Sierra snowpack</a:t>
            </a:r>
          </a:p>
          <a:p>
            <a:r>
              <a:rPr lang="en-US" sz="2400"/>
              <a:t>More variable weather patterns</a:t>
            </a:r>
          </a:p>
          <a:p>
            <a:pPr lvl="1"/>
            <a:r>
              <a:rPr lang="en-US" sz="2400"/>
              <a:t> More flooding and longer, more severe droughts </a:t>
            </a:r>
          </a:p>
          <a:p>
            <a:r>
              <a:rPr lang="en-US" sz="2400"/>
              <a:t>Rising water temperatures and changes in runoff patterns</a:t>
            </a:r>
          </a:p>
          <a:p>
            <a:pPr>
              <a:buFont typeface="Wingdings" pitchFamily="2" charset="2"/>
              <a:buNone/>
            </a:pPr>
            <a:r>
              <a:rPr lang="en-US" sz="2400"/>
              <a:t>	 may adversely impact salmon and other species.</a:t>
            </a:r>
          </a:p>
          <a:p>
            <a:r>
              <a:rPr lang="en-US" sz="2400"/>
              <a:t>Sea level rise will threaten many coastal communities as well as the sustainability of the Sacramento-San Joaquin Delta. </a:t>
            </a:r>
          </a:p>
          <a:p>
            <a:pPr lvl="1"/>
            <a:r>
              <a:rPr lang="en-US" sz="2400"/>
              <a:t>Salt water intrusion</a:t>
            </a:r>
          </a:p>
        </p:txBody>
      </p:sp>
      <p:sp>
        <p:nvSpPr>
          <p:cNvPr id="15367" name="Rectangle 7"/>
          <p:cNvSpPr>
            <a:spLocks noChangeArrowheads="1"/>
          </p:cNvSpPr>
          <p:nvPr/>
        </p:nvSpPr>
        <p:spPr bwMode="auto">
          <a:xfrm>
            <a:off x="1371600" y="59436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a:p>
            <a:r>
              <a:rPr lang="en-US"/>
              <a:t>http://www.water.ca.gov/climatechange/docs/062807factsheet.pdf</a:t>
            </a:r>
          </a:p>
        </p:txBody>
      </p:sp>
    </p:spTree>
    <p:extLst>
      <p:ext uri="{BB962C8B-B14F-4D97-AF65-F5344CB8AC3E}">
        <p14:creationId xmlns:p14="http://schemas.microsoft.com/office/powerpoint/2010/main" val="35320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r="4546"/>
          <a:stretch>
            <a:fillRect/>
          </a:stretch>
        </p:blipFill>
        <p:spPr bwMode="auto">
          <a:xfrm>
            <a:off x="2438400" y="457200"/>
            <a:ext cx="4381500"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Rectangle 5"/>
          <p:cNvSpPr>
            <a:spLocks noChangeArrowheads="1"/>
          </p:cNvSpPr>
          <p:nvPr/>
        </p:nvSpPr>
        <p:spPr bwMode="auto">
          <a:xfrm>
            <a:off x="990600" y="6248400"/>
            <a:ext cx="682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http://www.water.ca.gov/climatechange/docs/062807factsheet.pdf</a:t>
            </a:r>
          </a:p>
        </p:txBody>
      </p:sp>
    </p:spTree>
    <p:extLst>
      <p:ext uri="{BB962C8B-B14F-4D97-AF65-F5344CB8AC3E}">
        <p14:creationId xmlns:p14="http://schemas.microsoft.com/office/powerpoint/2010/main" val="2044570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7788"/>
            <a:ext cx="8229600" cy="1139825"/>
          </a:xfrm>
        </p:spPr>
        <p:txBody>
          <a:bodyPr>
            <a:normAutofit fontScale="90000"/>
          </a:bodyPr>
          <a:lstStyle/>
          <a:p>
            <a:pPr algn="ctr"/>
            <a:r>
              <a:rPr lang="en-US" sz="3800"/>
              <a:t>Snowpack Projections</a:t>
            </a:r>
            <a:br>
              <a:rPr lang="en-US" sz="3800"/>
            </a:br>
            <a:endParaRPr lang="en-US" sz="380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913"/>
            <a:ext cx="3962400"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Text Box 5"/>
          <p:cNvSpPr txBox="1">
            <a:spLocks noChangeArrowheads="1"/>
          </p:cNvSpPr>
          <p:nvPr/>
        </p:nvSpPr>
        <p:spPr bwMode="auto">
          <a:xfrm>
            <a:off x="3962400" y="1123950"/>
            <a:ext cx="3962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FF0000"/>
                </a:solidFill>
                <a:latin typeface="Times New Roman" pitchFamily="18" charset="0"/>
                <a:cs typeface="Times New Roman" pitchFamily="18" charset="0"/>
              </a:rPr>
              <a:t>Ten-year moving average percent change in April 1 snowpack simulated. Region labels are as follows, PNW – Pacific Northwest, CRM - Central Rocky Mountains, SN -Sierra Nevada, and SRM - Southern Rocky Mountains.</a:t>
            </a:r>
          </a:p>
          <a:p>
            <a:pPr>
              <a:spcBef>
                <a:spcPct val="50000"/>
              </a:spcBef>
            </a:pPr>
            <a:endParaRPr lang="en-US" dirty="0">
              <a:solidFill>
                <a:srgbClr val="FFFF66"/>
              </a:solidFill>
              <a:latin typeface="Times New Roman" pitchFamily="18" charset="0"/>
              <a:cs typeface="Times New Roman" pitchFamily="18" charset="0"/>
            </a:endParaRPr>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2423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Grp="1" noChangeArrowheads="1"/>
          </p:cNvSpPr>
          <p:nvPr>
            <p:ph type="title" idx="4294967295"/>
          </p:nvPr>
        </p:nvSpPr>
        <p:spPr>
          <a:xfrm>
            <a:off x="381000" y="155575"/>
            <a:ext cx="9296400" cy="1139825"/>
          </a:xfrm>
        </p:spPr>
        <p:txBody>
          <a:bodyPr/>
          <a:lstStyle/>
          <a:p>
            <a:r>
              <a:rPr lang="en-US" sz="4000"/>
              <a:t>Potential reduction in hydropower</a:t>
            </a:r>
          </a:p>
        </p:txBody>
      </p:sp>
      <p:sp>
        <p:nvSpPr>
          <p:cNvPr id="25603" name="Rectangle 3"/>
          <p:cNvSpPr>
            <a:spLocks noGrp="1" noChangeArrowheads="1"/>
          </p:cNvSpPr>
          <p:nvPr>
            <p:ph type="body" idx="4294967295"/>
          </p:nvPr>
        </p:nvSpPr>
        <p:spPr>
          <a:xfrm>
            <a:off x="304800" y="838200"/>
            <a:ext cx="8839200" cy="4530725"/>
          </a:xfrm>
        </p:spPr>
        <p:txBody>
          <a:bodyPr/>
          <a:lstStyle/>
          <a:p>
            <a:pPr>
              <a:lnSpc>
                <a:spcPct val="80000"/>
              </a:lnSpc>
              <a:buFont typeface="Wingdings" pitchFamily="2" charset="2"/>
              <a:buNone/>
            </a:pPr>
            <a:endParaRPr lang="en-US" sz="2500"/>
          </a:p>
          <a:p>
            <a:pPr lvl="1">
              <a:lnSpc>
                <a:spcPct val="80000"/>
              </a:lnSpc>
            </a:pPr>
            <a:r>
              <a:rPr lang="en-US" sz="2400"/>
              <a:t>Increased population and greater demand for energy </a:t>
            </a:r>
          </a:p>
          <a:p>
            <a:pPr lvl="1">
              <a:lnSpc>
                <a:spcPct val="80000"/>
              </a:lnSpc>
            </a:pPr>
            <a:r>
              <a:rPr lang="en-US" sz="2400"/>
              <a:t>Decreased snow melt flowing through =  decreased potential for hydropower production</a:t>
            </a:r>
          </a:p>
          <a:p>
            <a:pPr lvl="1">
              <a:lnSpc>
                <a:spcPct val="80000"/>
              </a:lnSpc>
            </a:pPr>
            <a:r>
              <a:rPr lang="en-US" sz="2400"/>
              <a:t>However, future precipitation projections are uncertain.</a:t>
            </a:r>
            <a:endParaRPr lang="en-US" sz="2400" b="1"/>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971800"/>
            <a:ext cx="4862513"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Text Box 8"/>
          <p:cNvSpPr txBox="1">
            <a:spLocks noChangeArrowheads="1"/>
          </p:cNvSpPr>
          <p:nvPr/>
        </p:nvSpPr>
        <p:spPr bwMode="auto">
          <a:xfrm>
            <a:off x="7391400" y="4191000"/>
            <a:ext cx="152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Shasta dam</a:t>
            </a:r>
          </a:p>
          <a:p>
            <a:pPr>
              <a:spcBef>
                <a:spcPct val="50000"/>
              </a:spcBef>
            </a:pPr>
            <a:r>
              <a:rPr lang="en-US"/>
              <a:t>(USGS)</a:t>
            </a:r>
          </a:p>
        </p:txBody>
      </p:sp>
      <p:sp>
        <p:nvSpPr>
          <p:cNvPr id="25609" name="Rectangle 9"/>
          <p:cNvSpPr>
            <a:spLocks noChangeArrowheads="1"/>
          </p:cNvSpPr>
          <p:nvPr/>
        </p:nvSpPr>
        <p:spPr bwMode="auto">
          <a:xfrm>
            <a:off x="838200" y="6248400"/>
            <a:ext cx="734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http://www.climatechoices.org/ca/site/ca/site/our-changing-climate.html</a:t>
            </a:r>
          </a:p>
        </p:txBody>
      </p:sp>
    </p:spTree>
    <p:extLst>
      <p:ext uri="{BB962C8B-B14F-4D97-AF65-F5344CB8AC3E}">
        <p14:creationId xmlns:p14="http://schemas.microsoft.com/office/powerpoint/2010/main" val="2649459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152400" y="152400"/>
            <a:ext cx="8686800" cy="914400"/>
          </a:xfrm>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Coastal inundation impact…New York</a:t>
            </a:r>
          </a:p>
        </p:txBody>
      </p:sp>
      <p:pic>
        <p:nvPicPr>
          <p:cNvPr id="35843" name="Picture 3" descr="NE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202613" cy="5334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49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ph type="title"/>
          </p:nvPr>
        </p:nvSpPr>
        <p:spPr>
          <a:xfrm>
            <a:off x="381000" y="152400"/>
            <a:ext cx="8763000" cy="1139825"/>
          </a:xfrm>
          <a:noFill/>
          <a:ln/>
        </p:spPr>
        <p:txBody>
          <a:bodyPr>
            <a:normAutofit fontScale="90000"/>
          </a:bodyPr>
          <a:lstStyle/>
          <a:p>
            <a:pPr algn="ctr">
              <a:spcBef>
                <a:spcPct val="50000"/>
              </a:spcBef>
            </a:pPr>
            <a:r>
              <a:rPr lang="en-US" sz="3400"/>
              <a:t>All of the major climate models predict significant temperature increases during the 20th century</a:t>
            </a:r>
          </a:p>
        </p:txBody>
      </p:sp>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l="3146" t="3482" r="3146" b="22629"/>
          <a:stretch>
            <a:fillRect/>
          </a:stretch>
        </p:blipFill>
        <p:spPr bwMode="auto">
          <a:xfrm>
            <a:off x="1447800" y="1295400"/>
            <a:ext cx="6172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952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838200" y="3587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t>Questions?</a:t>
            </a:r>
          </a:p>
        </p:txBody>
      </p:sp>
      <p:pic>
        <p:nvPicPr>
          <p:cNvPr id="2050" name="Picture 2" descr="http://globalwarming-factorfiction.com/wp-content/uploads/2009/04/noahs-ark-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51" y="1841500"/>
            <a:ext cx="4635499" cy="4635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penhandweb.org/files/openhand/images/flood-brid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14500"/>
            <a:ext cx="3524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99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52400"/>
            <a:ext cx="8229600" cy="788988"/>
          </a:xfrm>
        </p:spPr>
        <p:txBody>
          <a:bodyPr>
            <a:normAutofit fontScale="90000"/>
          </a:bodyPr>
          <a:lstStyle/>
          <a:p>
            <a:pPr algn="ctr"/>
            <a:r>
              <a:rPr lang="en-US" sz="3800"/>
              <a:t>Air Temperature vs. Rainfall/Snowfall </a:t>
            </a:r>
            <a:br>
              <a:rPr lang="en-US" sz="3800"/>
            </a:br>
            <a:endParaRPr lang="en-US" sz="3800"/>
          </a:p>
        </p:txBody>
      </p:sp>
      <p:sp>
        <p:nvSpPr>
          <p:cNvPr id="52229" name="Text Box 5"/>
          <p:cNvSpPr txBox="1">
            <a:spLocks noChangeArrowheads="1"/>
          </p:cNvSpPr>
          <p:nvPr/>
        </p:nvSpPr>
        <p:spPr bwMode="auto">
          <a:xfrm>
            <a:off x="0" y="5894388"/>
            <a:ext cx="457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latin typeface="Times New Roman" pitchFamily="18" charset="0"/>
                <a:cs typeface="Times New Roman" pitchFamily="18" charset="0"/>
              </a:rPr>
              <a:t>Annual mean temperature anomalies, 1901-2005. Red shades indicate warming over the period, and blue shades indicate cooling over the period. </a:t>
            </a:r>
            <a:endParaRPr lang="en-US" sz="1600">
              <a:latin typeface="Times New Roman" pitchFamily="18" charset="0"/>
              <a:cs typeface="Times New Roman" pitchFamily="18" charset="0"/>
            </a:endParaRPr>
          </a:p>
        </p:txBody>
      </p:sp>
      <p:pic>
        <p:nvPicPr>
          <p:cNvPr id="52230" name="Picture 6"/>
          <p:cNvPicPr>
            <a:picLocks noChangeAspect="1" noChangeArrowheads="1"/>
          </p:cNvPicPr>
          <p:nvPr/>
        </p:nvPicPr>
        <p:blipFill>
          <a:blip r:embed="rId2">
            <a:extLst>
              <a:ext uri="{28A0092B-C50C-407E-A947-70E740481C1C}">
                <a14:useLocalDpi xmlns:a14="http://schemas.microsoft.com/office/drawing/2010/main" val="0"/>
              </a:ext>
            </a:extLst>
          </a:blip>
          <a:srcRect l="12778" t="1488" r="12778" b="1488"/>
          <a:stretch>
            <a:fillRect/>
          </a:stretch>
        </p:blipFill>
        <p:spPr bwMode="auto">
          <a:xfrm>
            <a:off x="4648200" y="838200"/>
            <a:ext cx="411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l="3194" t="1483" r="9583" b="2965"/>
          <a:stretch>
            <a:fillRect/>
          </a:stretch>
        </p:blipFill>
        <p:spPr bwMode="auto">
          <a:xfrm>
            <a:off x="228600" y="838200"/>
            <a:ext cx="4114800"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Text Box 9"/>
          <p:cNvSpPr txBox="1">
            <a:spLocks noChangeArrowheads="1"/>
          </p:cNvSpPr>
          <p:nvPr/>
        </p:nvSpPr>
        <p:spPr bwMode="auto">
          <a:xfrm>
            <a:off x="4648200" y="5867400"/>
            <a:ext cx="4267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latin typeface="Times New Roman" pitchFamily="18" charset="0"/>
                <a:cs typeface="Times New Roman" pitchFamily="18" charset="0"/>
              </a:rPr>
              <a:t>Annual precipitation trends, 1901-2005. Green shades indicate a trend towards wetter conditions over the period, and brown shades indicate a trend towards dryer conditions. </a:t>
            </a:r>
          </a:p>
        </p:txBody>
      </p:sp>
    </p:spTree>
    <p:extLst>
      <p:ext uri="{BB962C8B-B14F-4D97-AF65-F5344CB8AC3E}">
        <p14:creationId xmlns:p14="http://schemas.microsoft.com/office/powerpoint/2010/main" val="4125184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98425"/>
            <a:ext cx="8229600" cy="788988"/>
          </a:xfrm>
        </p:spPr>
        <p:txBody>
          <a:bodyPr>
            <a:normAutofit fontScale="90000"/>
          </a:bodyPr>
          <a:lstStyle/>
          <a:p>
            <a:pPr algn="ctr"/>
            <a:r>
              <a:rPr lang="en-US" sz="3800"/>
              <a:t>Melting Ice and Rising Seas</a:t>
            </a:r>
            <a:br>
              <a:rPr lang="en-US" sz="3800"/>
            </a:br>
            <a:endParaRPr lang="en-US" sz="380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l="3450" r="1726"/>
          <a:stretch>
            <a:fillRect/>
          </a:stretch>
        </p:blipFill>
        <p:spPr bwMode="auto">
          <a:xfrm>
            <a:off x="360363" y="3352800"/>
            <a:ext cx="8686800"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Text Box 5"/>
          <p:cNvSpPr txBox="1">
            <a:spLocks noChangeArrowheads="1"/>
          </p:cNvSpPr>
          <p:nvPr/>
        </p:nvSpPr>
        <p:spPr bwMode="auto">
          <a:xfrm>
            <a:off x="457200" y="621665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Times New Roman" pitchFamily="18" charset="0"/>
                <a:cs typeface="Times New Roman" pitchFamily="18" charset="0"/>
              </a:rPr>
              <a:t>Several major models (the colored lines) project declines in sea ice coverage during the 21</a:t>
            </a:r>
            <a:r>
              <a:rPr lang="en-US" b="1" baseline="30000">
                <a:latin typeface="Times New Roman" pitchFamily="18" charset="0"/>
                <a:cs typeface="Times New Roman" pitchFamily="18" charset="0"/>
              </a:rPr>
              <a:t>st</a:t>
            </a:r>
            <a:r>
              <a:rPr lang="en-US" b="1">
                <a:latin typeface="Times New Roman" pitchFamily="18" charset="0"/>
                <a:cs typeface="Times New Roman" pitchFamily="18" charset="0"/>
              </a:rPr>
              <a:t> century.</a:t>
            </a:r>
            <a:endParaRPr lang="en-US">
              <a:latin typeface="Times New Roman" pitchFamily="18" charset="0"/>
              <a:cs typeface="Times New Roman" pitchFamily="18" charset="0"/>
            </a:endParaRP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685800"/>
            <a:ext cx="3886200" cy="266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3" name="Text Box 7"/>
          <p:cNvSpPr txBox="1">
            <a:spLocks noChangeArrowheads="1"/>
          </p:cNvSpPr>
          <p:nvPr/>
        </p:nvSpPr>
        <p:spPr bwMode="auto">
          <a:xfrm>
            <a:off x="381000" y="914400"/>
            <a:ext cx="48768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latin typeface="Times New Roman" pitchFamily="18" charset="0"/>
                <a:cs typeface="Times New Roman" pitchFamily="18" charset="0"/>
              </a:rPr>
              <a:t>Sea level is already rising worldwide. Mean sea levels have risen approximately 5 to 9 inches (12 to</a:t>
            </a:r>
          </a:p>
          <a:p>
            <a:r>
              <a:rPr lang="en-US" sz="2400">
                <a:latin typeface="Times New Roman" pitchFamily="18" charset="0"/>
                <a:cs typeface="Times New Roman" pitchFamily="18" charset="0"/>
              </a:rPr>
              <a:t>22 cm) since the 1890s. This is due to the rapid melting of ice and glaciers.</a:t>
            </a:r>
          </a:p>
          <a:p>
            <a:pPr>
              <a:spcBef>
                <a:spcPct val="50000"/>
              </a:spcBef>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78071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1400"/>
            <a:ext cx="9144000"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Rectangle 7"/>
          <p:cNvSpPr>
            <a:spLocks noGrp="1" noChangeArrowheads="1"/>
          </p:cNvSpPr>
          <p:nvPr>
            <p:ph type="title"/>
          </p:nvPr>
        </p:nvSpPr>
        <p:spPr/>
        <p:txBody>
          <a:bodyPr>
            <a:normAutofit fontScale="90000"/>
          </a:bodyPr>
          <a:lstStyle/>
          <a:p>
            <a:r>
              <a:rPr lang="en-US"/>
              <a:t>Climate Change = Hydrologic Change</a:t>
            </a:r>
          </a:p>
        </p:txBody>
      </p:sp>
    </p:spTree>
    <p:extLst>
      <p:ext uri="{BB962C8B-B14F-4D97-AF65-F5344CB8AC3E}">
        <p14:creationId xmlns:p14="http://schemas.microsoft.com/office/powerpoint/2010/main" val="3182265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Sea Level Rise</a:t>
            </a:r>
          </a:p>
        </p:txBody>
      </p:sp>
      <p:sp>
        <p:nvSpPr>
          <p:cNvPr id="13315" name="Rectangle 3"/>
          <p:cNvSpPr>
            <a:spLocks noGrp="1" noChangeArrowheads="1"/>
          </p:cNvSpPr>
          <p:nvPr>
            <p:ph type="body" idx="1"/>
          </p:nvPr>
        </p:nvSpPr>
        <p:spPr/>
        <p:txBody>
          <a:bodyPr/>
          <a:lstStyle/>
          <a:p>
            <a:endParaRPr lang="en-US"/>
          </a:p>
        </p:txBody>
      </p:sp>
      <p:pic>
        <p:nvPicPr>
          <p:cNvPr id="13316" name="Picture 4" descr="47_sea_level_change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100138"/>
            <a:ext cx="8143875"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147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TotalTime>
  <Words>1580</Words>
  <Application>Microsoft Office PowerPoint</Application>
  <PresentationFormat>On-screen Show (4:3)</PresentationFormat>
  <Paragraphs>226</Paragraphs>
  <Slides>50</Slides>
  <Notes>12</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1_Office Theme</vt:lpstr>
      <vt:lpstr> Regional Climate Change Impacts on Water Resources</vt:lpstr>
      <vt:lpstr>PowerPoint Presentation</vt:lpstr>
      <vt:lpstr>Freshwater</vt:lpstr>
      <vt:lpstr>PowerPoint Presentation</vt:lpstr>
      <vt:lpstr>All of the major climate models predict significant temperature increases during the 20th century</vt:lpstr>
      <vt:lpstr>Air Temperature vs. Rainfall/Snowfall  </vt:lpstr>
      <vt:lpstr>Melting Ice and Rising Seas </vt:lpstr>
      <vt:lpstr>Climate Change = Hydrologic Change</vt:lpstr>
      <vt:lpstr>Sea Level Rise</vt:lpstr>
      <vt:lpstr>Climate Change and Water</vt:lpstr>
      <vt:lpstr>Impacts of Climate Change  </vt:lpstr>
      <vt:lpstr>Is this sustainable?</vt:lpstr>
      <vt:lpstr>Understanding Significant climate Events in World</vt:lpstr>
      <vt:lpstr>Significant Climate Events in January 2011</vt:lpstr>
      <vt:lpstr>Significant Climate Events in February 2011</vt:lpstr>
      <vt:lpstr>Significant Climate Events in April 2011</vt:lpstr>
      <vt:lpstr>Significant Climate Events in May 2011</vt:lpstr>
      <vt:lpstr>Global Water Resources</vt:lpstr>
      <vt:lpstr>Water Security Risk Index 2010</vt:lpstr>
      <vt:lpstr>Global Precipitation Anomalies</vt:lpstr>
      <vt:lpstr>Global Temperature Anomalies</vt:lpstr>
      <vt:lpstr>Global Temperature Anomalies</vt:lpstr>
      <vt:lpstr>A future of water wars?</vt:lpstr>
      <vt:lpstr>PowerPoint Presentation</vt:lpstr>
      <vt:lpstr>PowerPoint Presentation</vt:lpstr>
      <vt:lpstr>Highlights of Water-related Impacts by Sector</vt:lpstr>
      <vt:lpstr>Highlights of Water-related Impacts by Sector</vt:lpstr>
      <vt:lpstr>Climate impact on  Snow cover/snow melt</vt:lpstr>
      <vt:lpstr>Impact of Snow Melt on in Peak Stream flow Timing</vt:lpstr>
      <vt:lpstr>PowerPoint Presentation</vt:lpstr>
      <vt:lpstr>Extreme Precipitation Events</vt:lpstr>
      <vt:lpstr>Change in Annual Runoff</vt:lpstr>
      <vt:lpstr>Projected U.S. Temperature Increase (2040-2060)</vt:lpstr>
      <vt:lpstr>Effect on Soil Moisture: Droughts</vt:lpstr>
      <vt:lpstr>Long Term Drought Conditions</vt:lpstr>
      <vt:lpstr>Effect on Agriculture Productivity</vt:lpstr>
      <vt:lpstr>Effect on Forest Fire</vt:lpstr>
      <vt:lpstr>Forest Fire</vt:lpstr>
      <vt:lpstr>Fire danger forecasts</vt:lpstr>
      <vt:lpstr>Climate Change Link with Vegetation Shifts</vt:lpstr>
      <vt:lpstr>Other Effects of Climate Change</vt:lpstr>
      <vt:lpstr>Observed Water-Related Changes During the Last Century</vt:lpstr>
      <vt:lpstr>Plumbing the Colorado River</vt:lpstr>
      <vt:lpstr>Climate Change and Water in California</vt:lpstr>
      <vt:lpstr>Climate Change Impacts to California’s Water Resources</vt:lpstr>
      <vt:lpstr>PowerPoint Presentation</vt:lpstr>
      <vt:lpstr>Snowpack Projections </vt:lpstr>
      <vt:lpstr>Potential reduction in hydropower</vt:lpstr>
      <vt:lpstr>Coastal inundation impact…New York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dc:creator>
  <cp:lastModifiedBy>Reza</cp:lastModifiedBy>
  <cp:revision>503</cp:revision>
  <cp:lastPrinted>2011-02-08T18:29:29Z</cp:lastPrinted>
  <dcterms:created xsi:type="dcterms:W3CDTF">2011-04-27T16:58:59Z</dcterms:created>
  <dcterms:modified xsi:type="dcterms:W3CDTF">2011-07-15T12:41:01Z</dcterms:modified>
</cp:coreProperties>
</file>